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78" r:id="rId3"/>
    <p:sldId id="286" r:id="rId4"/>
    <p:sldId id="257" r:id="rId5"/>
    <p:sldId id="288" r:id="rId6"/>
    <p:sldId id="261" r:id="rId7"/>
    <p:sldId id="290" r:id="rId8"/>
    <p:sldId id="273" r:id="rId9"/>
    <p:sldId id="260" r:id="rId10"/>
    <p:sldId id="291" r:id="rId11"/>
    <p:sldId id="294" r:id="rId12"/>
    <p:sldId id="292" r:id="rId13"/>
    <p:sldId id="293" r:id="rId14"/>
    <p:sldId id="275" r:id="rId15"/>
    <p:sldId id="263" r:id="rId16"/>
    <p:sldId id="297" r:id="rId1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9"/>
    </p:embeddedFont>
    <p:embeddedFont>
      <p:font typeface="Fira Sans" panose="020B0604020202020204" charset="0"/>
      <p:regular r:id="rId20"/>
      <p:bold r:id="rId21"/>
      <p:italic r:id="rId22"/>
      <p:boldItalic r:id="rId23"/>
    </p:embeddedFont>
    <p:embeddedFont>
      <p:font typeface="Fira Sans Black" panose="020B0604020202020204" charset="0"/>
      <p:bold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6ACD46-C0CA-4E3D-8D12-75ACEBE77839}">
  <a:tblStyle styleId="{F66ACD46-C0CA-4E3D-8D12-75ACEBE778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2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465320" y="1445000"/>
            <a:ext cx="424434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Video Steganography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465320" y="2905900"/>
            <a:ext cx="447759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Graduate</a:t>
            </a:r>
            <a:r>
              <a:rPr lang="ro-RO"/>
              <a:t>: DLarisa</a:t>
            </a:r>
            <a:endParaRPr lang="ro-RO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Supervisor: Conf. Dr. Boriga Radu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0020-86D4-0146-E651-FB7D121C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Hamming Code (4, 7)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7E6EED-B442-669E-89BE-03ED782B64D8}"/>
                  </a:ext>
                </a:extLst>
              </p:cNvPr>
              <p:cNvSpPr txBox="1"/>
              <p:nvPr/>
            </p:nvSpPr>
            <p:spPr>
              <a:xfrm>
                <a:off x="1577340" y="2021023"/>
                <a:ext cx="5989320" cy="8860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o-RO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ro-RO" b="1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ro-RO" i="0">
                          <a:latin typeface="Cambria Math" panose="02040503050406030204" pitchFamily="18" charset="0"/>
                        </a:rPr>
                        <m:t>× </m:t>
                      </m:r>
                      <m:d>
                        <m:dPr>
                          <m:begChr m:val="["/>
                          <m:endChr m:val="]"/>
                          <m:ctrlPr>
                            <a:rPr lang="ro-R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o-R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=(0, 0, 0, 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7E6EED-B442-669E-89BE-03ED782B6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7340" y="2021023"/>
                <a:ext cx="5989320" cy="8860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Google Shape;333;p18">
            <a:extLst>
              <a:ext uri="{FF2B5EF4-FFF2-40B4-BE49-F238E27FC236}">
                <a16:creationId xmlns:a16="http://schemas.microsoft.com/office/drawing/2014/main" id="{82C6010D-1D19-8DDB-911F-A48BE00F3E6D}"/>
              </a:ext>
            </a:extLst>
          </p:cNvPr>
          <p:cNvCxnSpPr/>
          <p:nvPr/>
        </p:nvCxnSpPr>
        <p:spPr>
          <a:xfrm rot="10800000">
            <a:off x="1372195" y="1959729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Google Shape;422;p19">
            <a:extLst>
              <a:ext uri="{FF2B5EF4-FFF2-40B4-BE49-F238E27FC236}">
                <a16:creationId xmlns:a16="http://schemas.microsoft.com/office/drawing/2014/main" id="{AD7FB771-4F29-38CD-3FAB-0C3F090783B4}"/>
              </a:ext>
            </a:extLst>
          </p:cNvPr>
          <p:cNvSpPr txBox="1"/>
          <p:nvPr/>
        </p:nvSpPr>
        <p:spPr>
          <a:xfrm>
            <a:off x="545547" y="1859529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Message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" name="Google Shape;422;p19">
            <a:extLst>
              <a:ext uri="{FF2B5EF4-FFF2-40B4-BE49-F238E27FC236}">
                <a16:creationId xmlns:a16="http://schemas.microsoft.com/office/drawing/2014/main" id="{23DDD40A-3E9B-6F82-2F25-A47415F066AB}"/>
              </a:ext>
            </a:extLst>
          </p:cNvPr>
          <p:cNvSpPr txBox="1"/>
          <p:nvPr/>
        </p:nvSpPr>
        <p:spPr>
          <a:xfrm>
            <a:off x="3635160" y="2907035"/>
            <a:ext cx="2651340" cy="154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Generator Matrix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8" name="Google Shape;340;p18">
            <a:extLst>
              <a:ext uri="{FF2B5EF4-FFF2-40B4-BE49-F238E27FC236}">
                <a16:creationId xmlns:a16="http://schemas.microsoft.com/office/drawing/2014/main" id="{E2053AED-FD1A-65E5-6801-A08FA817E5A1}"/>
              </a:ext>
            </a:extLst>
          </p:cNvPr>
          <p:cNvCxnSpPr/>
          <p:nvPr/>
        </p:nvCxnSpPr>
        <p:spPr>
          <a:xfrm>
            <a:off x="6791107" y="2464029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" name="Google Shape;422;p19">
            <a:extLst>
              <a:ext uri="{FF2B5EF4-FFF2-40B4-BE49-F238E27FC236}">
                <a16:creationId xmlns:a16="http://schemas.microsoft.com/office/drawing/2014/main" id="{12889D18-EC4A-E2C0-8DAE-4DBAB9375D94}"/>
              </a:ext>
            </a:extLst>
          </p:cNvPr>
          <p:cNvSpPr txBox="1"/>
          <p:nvPr/>
        </p:nvSpPr>
        <p:spPr>
          <a:xfrm>
            <a:off x="7910400" y="2859016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Hamming Code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869533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0020-86D4-0146-E651-FB7D121C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Hamming Code (4, 7)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FD35B58-4D55-70B1-9D3A-4B54FDC18A8E}"/>
                  </a:ext>
                </a:extLst>
              </p:cNvPr>
              <p:cNvSpPr txBox="1"/>
              <p:nvPr/>
            </p:nvSpPr>
            <p:spPr>
              <a:xfrm>
                <a:off x="-198120" y="865325"/>
                <a:ext cx="8663940" cy="14425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o-R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ro-RO" i="0">
                              <a:latin typeface="Cambria Math" panose="02040503050406030204" pitchFamily="18" charset="0"/>
                            </a:rPr>
                            <m:t>, 0, 0, 1, 1, 0, 1</m:t>
                          </m:r>
                        </m:e>
                      </m:d>
                      <m:r>
                        <a:rPr lang="ro-RO" i="0"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lang="ro-R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o-R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ro-RO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ro-RO" b="1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ro-RO" b="1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ro-RO" b="1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ro-RO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FD35B58-4D55-70B1-9D3A-4B54FDC18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98120" y="865325"/>
                <a:ext cx="8663940" cy="144257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Google Shape;422;p19">
            <a:extLst>
              <a:ext uri="{FF2B5EF4-FFF2-40B4-BE49-F238E27FC236}">
                <a16:creationId xmlns:a16="http://schemas.microsoft.com/office/drawing/2014/main" id="{0CBD413A-DB33-FCCA-9C05-38820E329B8E}"/>
              </a:ext>
            </a:extLst>
          </p:cNvPr>
          <p:cNvSpPr txBox="1"/>
          <p:nvPr/>
        </p:nvSpPr>
        <p:spPr>
          <a:xfrm>
            <a:off x="309327" y="975468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Hamming Code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" name="Google Shape;422;p19">
            <a:extLst>
              <a:ext uri="{FF2B5EF4-FFF2-40B4-BE49-F238E27FC236}">
                <a16:creationId xmlns:a16="http://schemas.microsoft.com/office/drawing/2014/main" id="{4575ECDF-E644-6FA5-DE0F-BE449D2C15C9}"/>
              </a:ext>
            </a:extLst>
          </p:cNvPr>
          <p:cNvSpPr txBox="1"/>
          <p:nvPr/>
        </p:nvSpPr>
        <p:spPr>
          <a:xfrm>
            <a:off x="6808767" y="975468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Z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" name="Google Shape;422;p19">
            <a:extLst>
              <a:ext uri="{FF2B5EF4-FFF2-40B4-BE49-F238E27FC236}">
                <a16:creationId xmlns:a16="http://schemas.microsoft.com/office/drawing/2014/main" id="{F50E68F9-3978-0153-1BF6-36EFA429A27E}"/>
              </a:ext>
            </a:extLst>
          </p:cNvPr>
          <p:cNvSpPr txBox="1"/>
          <p:nvPr/>
        </p:nvSpPr>
        <p:spPr>
          <a:xfrm>
            <a:off x="3955200" y="2307899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Check Matrix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4" name="Google Shape;333;p18">
            <a:extLst>
              <a:ext uri="{FF2B5EF4-FFF2-40B4-BE49-F238E27FC236}">
                <a16:creationId xmlns:a16="http://schemas.microsoft.com/office/drawing/2014/main" id="{30EF6A6F-16B8-E174-6D2B-E432AFFDBC00}"/>
              </a:ext>
            </a:extLst>
          </p:cNvPr>
          <p:cNvCxnSpPr/>
          <p:nvPr/>
        </p:nvCxnSpPr>
        <p:spPr>
          <a:xfrm rot="10800000">
            <a:off x="1634613" y="1082312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" name="Google Shape;326;p18">
            <a:extLst>
              <a:ext uri="{FF2B5EF4-FFF2-40B4-BE49-F238E27FC236}">
                <a16:creationId xmlns:a16="http://schemas.microsoft.com/office/drawing/2014/main" id="{2F8E71EF-CFAF-C72F-8AB8-D76EB1A9C0C5}"/>
              </a:ext>
            </a:extLst>
          </p:cNvPr>
          <p:cNvCxnSpPr/>
          <p:nvPr/>
        </p:nvCxnSpPr>
        <p:spPr>
          <a:xfrm rot="10800000" flipH="1">
            <a:off x="5654820" y="1082312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58E9BBA-0AC1-5B37-60D3-AFB83AA8DFB9}"/>
                  </a:ext>
                </a:extLst>
              </p:cNvPr>
              <p:cNvSpPr txBox="1"/>
              <p:nvPr/>
            </p:nvSpPr>
            <p:spPr>
              <a:xfrm>
                <a:off x="-198120" y="2880599"/>
                <a:ext cx="8663940" cy="14425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ro-R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ro-RO" i="0">
                              <a:latin typeface="Cambria Math" panose="02040503050406030204" pitchFamily="18" charset="0"/>
                            </a:rPr>
                            <m:t>, 0, 0, 1, 1, </m:t>
                          </m:r>
                          <m:r>
                            <a:rPr lang="ro-RO" b="1" i="0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ro-RO" i="0">
                              <a:latin typeface="Cambria Math" panose="02040503050406030204" pitchFamily="18" charset="0"/>
                            </a:rPr>
                            <m:t>, 1</m:t>
                          </m:r>
                        </m:e>
                      </m:d>
                      <m:r>
                        <a:rPr lang="ro-RO" i="0"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lang="ro-RO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o-RO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b="1" i="0" smtClean="0">
                                                <a:solidFill>
                                                  <a:schemeClr val="accent2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𝟏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plcHide m:val="on"/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ro-RO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ro-RO" b="1" i="0" smtClean="0">
                                                <a:solidFill>
                                                  <a:schemeClr val="accent2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𝟏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ro-RO" i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o-RO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ro-RO" b="1" i="0" smtClean="0">
                                          <a:solidFill>
                                            <a:schemeClr val="accent2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ro-RO" i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ro-RO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ro-RO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ro-RO" b="1" i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ro-RO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58E9BBA-0AC1-5B37-60D3-AFB83AA8DF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98120" y="2880599"/>
                <a:ext cx="8663940" cy="14425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Google Shape;361;p18">
            <a:extLst>
              <a:ext uri="{FF2B5EF4-FFF2-40B4-BE49-F238E27FC236}">
                <a16:creationId xmlns:a16="http://schemas.microsoft.com/office/drawing/2014/main" id="{B29C1782-3DC4-E186-FF2B-1954B0E7AF37}"/>
              </a:ext>
            </a:extLst>
          </p:cNvPr>
          <p:cNvCxnSpPr>
            <a:cxnSpLocks/>
          </p:cNvCxnSpPr>
          <p:nvPr/>
        </p:nvCxnSpPr>
        <p:spPr>
          <a:xfrm flipH="1">
            <a:off x="4892040" y="3680460"/>
            <a:ext cx="350520" cy="27041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" name="Google Shape;422;p19">
            <a:extLst>
              <a:ext uri="{FF2B5EF4-FFF2-40B4-BE49-F238E27FC236}">
                <a16:creationId xmlns:a16="http://schemas.microsoft.com/office/drawing/2014/main" id="{067E9AF6-3649-A66B-A195-7A3028779791}"/>
              </a:ext>
            </a:extLst>
          </p:cNvPr>
          <p:cNvSpPr txBox="1"/>
          <p:nvPr/>
        </p:nvSpPr>
        <p:spPr>
          <a:xfrm>
            <a:off x="2839166" y="4403221"/>
            <a:ext cx="2746293" cy="380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5th bit was altered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" name="Google Shape;422;p19">
            <a:extLst>
              <a:ext uri="{FF2B5EF4-FFF2-40B4-BE49-F238E27FC236}">
                <a16:creationId xmlns:a16="http://schemas.microsoft.com/office/drawing/2014/main" id="{54F5245E-1F02-30F9-C9F9-55FE8268FEF6}"/>
              </a:ext>
            </a:extLst>
          </p:cNvPr>
          <p:cNvSpPr txBox="1"/>
          <p:nvPr/>
        </p:nvSpPr>
        <p:spPr>
          <a:xfrm>
            <a:off x="5065800" y="3860789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5th position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" name="Google Shape;361;p18">
            <a:extLst>
              <a:ext uri="{FF2B5EF4-FFF2-40B4-BE49-F238E27FC236}">
                <a16:creationId xmlns:a16="http://schemas.microsoft.com/office/drawing/2014/main" id="{961823FF-049B-1FAC-23E2-788C9FA4D8CA}"/>
              </a:ext>
            </a:extLst>
          </p:cNvPr>
          <p:cNvCxnSpPr>
            <a:cxnSpLocks/>
          </p:cNvCxnSpPr>
          <p:nvPr/>
        </p:nvCxnSpPr>
        <p:spPr>
          <a:xfrm flipV="1">
            <a:off x="3535680" y="3760508"/>
            <a:ext cx="0" cy="76577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" name="Google Shape;326;p18">
            <a:extLst>
              <a:ext uri="{FF2B5EF4-FFF2-40B4-BE49-F238E27FC236}">
                <a16:creationId xmlns:a16="http://schemas.microsoft.com/office/drawing/2014/main" id="{9AAD403B-B44B-C9CB-0575-996B1D5212EB}"/>
              </a:ext>
            </a:extLst>
          </p:cNvPr>
          <p:cNvCxnSpPr/>
          <p:nvPr/>
        </p:nvCxnSpPr>
        <p:spPr>
          <a:xfrm rot="10800000" flipH="1">
            <a:off x="5682600" y="3094505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9" name="Google Shape;422;p19">
            <a:extLst>
              <a:ext uri="{FF2B5EF4-FFF2-40B4-BE49-F238E27FC236}">
                <a16:creationId xmlns:a16="http://schemas.microsoft.com/office/drawing/2014/main" id="{721281F2-F7F4-E42B-F89F-983227E2A2B7}"/>
              </a:ext>
            </a:extLst>
          </p:cNvPr>
          <p:cNvSpPr txBox="1"/>
          <p:nvPr/>
        </p:nvSpPr>
        <p:spPr>
          <a:xfrm>
            <a:off x="6808767" y="2994304"/>
            <a:ext cx="12336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Z != (0, 0, 0)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8114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A3F1-CC62-6A8E-7CBA-86234355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2477"/>
            <a:ext cx="8229600" cy="572700"/>
          </a:xfrm>
        </p:spPr>
        <p:txBody>
          <a:bodyPr/>
          <a:lstStyle/>
          <a:p>
            <a:r>
              <a:rPr lang="ro-RO" dirty="0"/>
              <a:t>Proposed Algorithm – Visual Channel</a:t>
            </a:r>
          </a:p>
        </p:txBody>
      </p:sp>
      <p:grpSp>
        <p:nvGrpSpPr>
          <p:cNvPr id="5" name="Google Shape;602;p21">
            <a:extLst>
              <a:ext uri="{FF2B5EF4-FFF2-40B4-BE49-F238E27FC236}">
                <a16:creationId xmlns:a16="http://schemas.microsoft.com/office/drawing/2014/main" id="{8AB23E22-7FD7-4F4B-0C17-EEC8178D453C}"/>
              </a:ext>
            </a:extLst>
          </p:cNvPr>
          <p:cNvGrpSpPr/>
          <p:nvPr/>
        </p:nvGrpSpPr>
        <p:grpSpPr>
          <a:xfrm>
            <a:off x="618744" y="1468754"/>
            <a:ext cx="2557100" cy="2445333"/>
            <a:chOff x="3277844" y="2519899"/>
            <a:chExt cx="2557100" cy="2445333"/>
          </a:xfrm>
        </p:grpSpPr>
        <p:sp>
          <p:nvSpPr>
            <p:cNvPr id="6" name="Google Shape;603;p21">
              <a:extLst>
                <a:ext uri="{FF2B5EF4-FFF2-40B4-BE49-F238E27FC236}">
                  <a16:creationId xmlns:a16="http://schemas.microsoft.com/office/drawing/2014/main" id="{6750703E-E6BF-9F85-3A40-08107C67BE1C}"/>
                </a:ext>
              </a:extLst>
            </p:cNvPr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4;p21">
              <a:extLst>
                <a:ext uri="{FF2B5EF4-FFF2-40B4-BE49-F238E27FC236}">
                  <a16:creationId xmlns:a16="http://schemas.microsoft.com/office/drawing/2014/main" id="{6543E22D-B29C-ABD1-9E89-513F564FFE8A}"/>
                </a:ext>
              </a:extLst>
            </p:cNvPr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5;p21">
              <a:extLst>
                <a:ext uri="{FF2B5EF4-FFF2-40B4-BE49-F238E27FC236}">
                  <a16:creationId xmlns:a16="http://schemas.microsoft.com/office/drawing/2014/main" id="{62E0DCBC-87AB-43B4-7FE0-87605FD0A68F}"/>
                </a:ext>
              </a:extLst>
            </p:cNvPr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06;p21">
              <a:extLst>
                <a:ext uri="{FF2B5EF4-FFF2-40B4-BE49-F238E27FC236}">
                  <a16:creationId xmlns:a16="http://schemas.microsoft.com/office/drawing/2014/main" id="{4FB895A2-AAB2-ED87-59F5-A51408BC5001}"/>
                </a:ext>
              </a:extLst>
            </p:cNvPr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7;p21">
              <a:extLst>
                <a:ext uri="{FF2B5EF4-FFF2-40B4-BE49-F238E27FC236}">
                  <a16:creationId xmlns:a16="http://schemas.microsoft.com/office/drawing/2014/main" id="{2B83C56A-EEB8-373D-3C87-DF64707CC6D6}"/>
                </a:ext>
              </a:extLst>
            </p:cNvPr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8;p21">
              <a:extLst>
                <a:ext uri="{FF2B5EF4-FFF2-40B4-BE49-F238E27FC236}">
                  <a16:creationId xmlns:a16="http://schemas.microsoft.com/office/drawing/2014/main" id="{451768E1-A1C6-5923-D473-D4BC34F4DDD0}"/>
                </a:ext>
              </a:extLst>
            </p:cNvPr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9;p21">
              <a:extLst>
                <a:ext uri="{FF2B5EF4-FFF2-40B4-BE49-F238E27FC236}">
                  <a16:creationId xmlns:a16="http://schemas.microsoft.com/office/drawing/2014/main" id="{71A4EA57-504D-5127-3197-3E3FFB9359C1}"/>
                </a:ext>
              </a:extLst>
            </p:cNvPr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10;p21">
              <a:extLst>
                <a:ext uri="{FF2B5EF4-FFF2-40B4-BE49-F238E27FC236}">
                  <a16:creationId xmlns:a16="http://schemas.microsoft.com/office/drawing/2014/main" id="{E4DD9944-BC6D-6538-89EB-764221111722}"/>
                </a:ext>
              </a:extLst>
            </p:cNvPr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1;p21">
              <a:extLst>
                <a:ext uri="{FF2B5EF4-FFF2-40B4-BE49-F238E27FC236}">
                  <a16:creationId xmlns:a16="http://schemas.microsoft.com/office/drawing/2014/main" id="{129EC494-08EC-1203-3903-689BCC558F03}"/>
                </a:ext>
              </a:extLst>
            </p:cNvPr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12;p21">
              <a:extLst>
                <a:ext uri="{FF2B5EF4-FFF2-40B4-BE49-F238E27FC236}">
                  <a16:creationId xmlns:a16="http://schemas.microsoft.com/office/drawing/2014/main" id="{72E2C1E4-0760-7D06-0AFD-C18BF2254ED1}"/>
                </a:ext>
              </a:extLst>
            </p:cNvPr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3;p21">
              <a:extLst>
                <a:ext uri="{FF2B5EF4-FFF2-40B4-BE49-F238E27FC236}">
                  <a16:creationId xmlns:a16="http://schemas.microsoft.com/office/drawing/2014/main" id="{FA24C7F0-8007-3D07-8040-DF21CADB38E1}"/>
                </a:ext>
              </a:extLst>
            </p:cNvPr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14;p21">
              <a:extLst>
                <a:ext uri="{FF2B5EF4-FFF2-40B4-BE49-F238E27FC236}">
                  <a16:creationId xmlns:a16="http://schemas.microsoft.com/office/drawing/2014/main" id="{0E9F4B06-84B2-C5D6-D2CE-294BD3BE5DF7}"/>
                </a:ext>
              </a:extLst>
            </p:cNvPr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15;p21">
              <a:extLst>
                <a:ext uri="{FF2B5EF4-FFF2-40B4-BE49-F238E27FC236}">
                  <a16:creationId xmlns:a16="http://schemas.microsoft.com/office/drawing/2014/main" id="{4D530105-8F1B-7E9F-8ACB-A7FD9B5AE413}"/>
                </a:ext>
              </a:extLst>
            </p:cNvPr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16;p21">
              <a:extLst>
                <a:ext uri="{FF2B5EF4-FFF2-40B4-BE49-F238E27FC236}">
                  <a16:creationId xmlns:a16="http://schemas.microsoft.com/office/drawing/2014/main" id="{00C858CC-A45C-AB10-4578-9D52087653DC}"/>
                </a:ext>
              </a:extLst>
            </p:cNvPr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17;p21">
              <a:extLst>
                <a:ext uri="{FF2B5EF4-FFF2-40B4-BE49-F238E27FC236}">
                  <a16:creationId xmlns:a16="http://schemas.microsoft.com/office/drawing/2014/main" id="{2B199F1F-6453-6804-81A3-D49B9D8173B2}"/>
                </a:ext>
              </a:extLst>
            </p:cNvPr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18;p21">
              <a:extLst>
                <a:ext uri="{FF2B5EF4-FFF2-40B4-BE49-F238E27FC236}">
                  <a16:creationId xmlns:a16="http://schemas.microsoft.com/office/drawing/2014/main" id="{0CDDBBA0-7B50-B5D8-7597-B377FC4F9CE1}"/>
                </a:ext>
              </a:extLst>
            </p:cNvPr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19;p21">
              <a:extLst>
                <a:ext uri="{FF2B5EF4-FFF2-40B4-BE49-F238E27FC236}">
                  <a16:creationId xmlns:a16="http://schemas.microsoft.com/office/drawing/2014/main" id="{C30AF483-6532-1AB1-A416-ADEA22A5C6A3}"/>
                </a:ext>
              </a:extLst>
            </p:cNvPr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20;p21">
              <a:extLst>
                <a:ext uri="{FF2B5EF4-FFF2-40B4-BE49-F238E27FC236}">
                  <a16:creationId xmlns:a16="http://schemas.microsoft.com/office/drawing/2014/main" id="{B8D9107B-8F29-4283-B3DE-B9C1E05E32F9}"/>
                </a:ext>
              </a:extLst>
            </p:cNvPr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21;p21">
              <a:extLst>
                <a:ext uri="{FF2B5EF4-FFF2-40B4-BE49-F238E27FC236}">
                  <a16:creationId xmlns:a16="http://schemas.microsoft.com/office/drawing/2014/main" id="{4A56AF7F-8787-8A4D-E6D7-61A902215C05}"/>
                </a:ext>
              </a:extLst>
            </p:cNvPr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22;p21">
              <a:extLst>
                <a:ext uri="{FF2B5EF4-FFF2-40B4-BE49-F238E27FC236}">
                  <a16:creationId xmlns:a16="http://schemas.microsoft.com/office/drawing/2014/main" id="{4B88C715-E4E2-CE02-1E52-429D53905548}"/>
                </a:ext>
              </a:extLst>
            </p:cNvPr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23;p21">
              <a:extLst>
                <a:ext uri="{FF2B5EF4-FFF2-40B4-BE49-F238E27FC236}">
                  <a16:creationId xmlns:a16="http://schemas.microsoft.com/office/drawing/2014/main" id="{46E4656B-D5ED-9AF1-C1CE-FA5C9D101DB1}"/>
                </a:ext>
              </a:extLst>
            </p:cNvPr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24;p21">
              <a:extLst>
                <a:ext uri="{FF2B5EF4-FFF2-40B4-BE49-F238E27FC236}">
                  <a16:creationId xmlns:a16="http://schemas.microsoft.com/office/drawing/2014/main" id="{7B4568D1-7C9A-9980-F176-F609A23299FC}"/>
                </a:ext>
              </a:extLst>
            </p:cNvPr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25;p21">
              <a:extLst>
                <a:ext uri="{FF2B5EF4-FFF2-40B4-BE49-F238E27FC236}">
                  <a16:creationId xmlns:a16="http://schemas.microsoft.com/office/drawing/2014/main" id="{B9BEB8B7-6CEA-243E-6F25-A9500A751D64}"/>
                </a:ext>
              </a:extLst>
            </p:cNvPr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26;p21">
              <a:extLst>
                <a:ext uri="{FF2B5EF4-FFF2-40B4-BE49-F238E27FC236}">
                  <a16:creationId xmlns:a16="http://schemas.microsoft.com/office/drawing/2014/main" id="{63D0B64F-8C00-77EE-AD57-091DEB87684C}"/>
                </a:ext>
              </a:extLst>
            </p:cNvPr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27;p21">
              <a:extLst>
                <a:ext uri="{FF2B5EF4-FFF2-40B4-BE49-F238E27FC236}">
                  <a16:creationId xmlns:a16="http://schemas.microsoft.com/office/drawing/2014/main" id="{D945D081-6245-0629-279C-8A3D09DECC88}"/>
                </a:ext>
              </a:extLst>
            </p:cNvPr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28;p21">
              <a:extLst>
                <a:ext uri="{FF2B5EF4-FFF2-40B4-BE49-F238E27FC236}">
                  <a16:creationId xmlns:a16="http://schemas.microsoft.com/office/drawing/2014/main" id="{0B4671B8-DBE8-4BFD-F4F5-21D5DC0C2876}"/>
                </a:ext>
              </a:extLst>
            </p:cNvPr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29;p21">
              <a:extLst>
                <a:ext uri="{FF2B5EF4-FFF2-40B4-BE49-F238E27FC236}">
                  <a16:creationId xmlns:a16="http://schemas.microsoft.com/office/drawing/2014/main" id="{866FE082-696A-51BA-2968-DB172E7E32AF}"/>
                </a:ext>
              </a:extLst>
            </p:cNvPr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30;p21">
              <a:extLst>
                <a:ext uri="{FF2B5EF4-FFF2-40B4-BE49-F238E27FC236}">
                  <a16:creationId xmlns:a16="http://schemas.microsoft.com/office/drawing/2014/main" id="{CC0FE3DC-3ABF-421C-6D08-72DEDB21BB55}"/>
                </a:ext>
              </a:extLst>
            </p:cNvPr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31;p21">
              <a:extLst>
                <a:ext uri="{FF2B5EF4-FFF2-40B4-BE49-F238E27FC236}">
                  <a16:creationId xmlns:a16="http://schemas.microsoft.com/office/drawing/2014/main" id="{32ADBEE4-C8BC-BEF5-3061-57B21EC9FC0F}"/>
                </a:ext>
              </a:extLst>
            </p:cNvPr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32;p21">
              <a:extLst>
                <a:ext uri="{FF2B5EF4-FFF2-40B4-BE49-F238E27FC236}">
                  <a16:creationId xmlns:a16="http://schemas.microsoft.com/office/drawing/2014/main" id="{C969EC10-099B-D472-321A-B2898BB33CCD}"/>
                </a:ext>
              </a:extLst>
            </p:cNvPr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33;p21">
              <a:extLst>
                <a:ext uri="{FF2B5EF4-FFF2-40B4-BE49-F238E27FC236}">
                  <a16:creationId xmlns:a16="http://schemas.microsoft.com/office/drawing/2014/main" id="{E786D3FC-6D29-5B3D-C9E5-80D7C214FE2A}"/>
                </a:ext>
              </a:extLst>
            </p:cNvPr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34;p21">
              <a:extLst>
                <a:ext uri="{FF2B5EF4-FFF2-40B4-BE49-F238E27FC236}">
                  <a16:creationId xmlns:a16="http://schemas.microsoft.com/office/drawing/2014/main" id="{E7E6FE39-6946-44F5-F8BB-B8A69A1BC187}"/>
                </a:ext>
              </a:extLst>
            </p:cNvPr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35;p21">
              <a:extLst>
                <a:ext uri="{FF2B5EF4-FFF2-40B4-BE49-F238E27FC236}">
                  <a16:creationId xmlns:a16="http://schemas.microsoft.com/office/drawing/2014/main" id="{B2FF9C51-2039-A78D-8455-DF3324BD5971}"/>
                </a:ext>
              </a:extLst>
            </p:cNvPr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36;p21">
              <a:extLst>
                <a:ext uri="{FF2B5EF4-FFF2-40B4-BE49-F238E27FC236}">
                  <a16:creationId xmlns:a16="http://schemas.microsoft.com/office/drawing/2014/main" id="{22EA7E7B-58BF-10E1-0983-3A236B846738}"/>
                </a:ext>
              </a:extLst>
            </p:cNvPr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37;p21">
              <a:extLst>
                <a:ext uri="{FF2B5EF4-FFF2-40B4-BE49-F238E27FC236}">
                  <a16:creationId xmlns:a16="http://schemas.microsoft.com/office/drawing/2014/main" id="{C48CD8EA-A061-AE10-BE96-11A7B00BCF09}"/>
                </a:ext>
              </a:extLst>
            </p:cNvPr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38;p21">
              <a:extLst>
                <a:ext uri="{FF2B5EF4-FFF2-40B4-BE49-F238E27FC236}">
                  <a16:creationId xmlns:a16="http://schemas.microsoft.com/office/drawing/2014/main" id="{7312A0C4-3A40-322A-AD5C-671949847113}"/>
                </a:ext>
              </a:extLst>
            </p:cNvPr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39;p21">
              <a:extLst>
                <a:ext uri="{FF2B5EF4-FFF2-40B4-BE49-F238E27FC236}">
                  <a16:creationId xmlns:a16="http://schemas.microsoft.com/office/drawing/2014/main" id="{B8A73AEE-7862-DD57-A5D4-C416918F9248}"/>
                </a:ext>
              </a:extLst>
            </p:cNvPr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40;p21">
              <a:extLst>
                <a:ext uri="{FF2B5EF4-FFF2-40B4-BE49-F238E27FC236}">
                  <a16:creationId xmlns:a16="http://schemas.microsoft.com/office/drawing/2014/main" id="{4DDFC83E-7363-2ADF-6CB4-801F60470371}"/>
                </a:ext>
              </a:extLst>
            </p:cNvPr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41;p21">
              <a:extLst>
                <a:ext uri="{FF2B5EF4-FFF2-40B4-BE49-F238E27FC236}">
                  <a16:creationId xmlns:a16="http://schemas.microsoft.com/office/drawing/2014/main" id="{6AE084CD-FD62-4120-2FB8-FD7700F061B0}"/>
                </a:ext>
              </a:extLst>
            </p:cNvPr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42;p21">
              <a:extLst>
                <a:ext uri="{FF2B5EF4-FFF2-40B4-BE49-F238E27FC236}">
                  <a16:creationId xmlns:a16="http://schemas.microsoft.com/office/drawing/2014/main" id="{5E127357-5658-4A14-984E-A66EBEB66014}"/>
                </a:ext>
              </a:extLst>
            </p:cNvPr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43;p21">
              <a:extLst>
                <a:ext uri="{FF2B5EF4-FFF2-40B4-BE49-F238E27FC236}">
                  <a16:creationId xmlns:a16="http://schemas.microsoft.com/office/drawing/2014/main" id="{D421762E-C32A-DEBB-1F08-F1B655A3E893}"/>
                </a:ext>
              </a:extLst>
            </p:cNvPr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44;p21">
              <a:extLst>
                <a:ext uri="{FF2B5EF4-FFF2-40B4-BE49-F238E27FC236}">
                  <a16:creationId xmlns:a16="http://schemas.microsoft.com/office/drawing/2014/main" id="{1236F041-5B4B-A276-3AFA-C7F39E238668}"/>
                </a:ext>
              </a:extLst>
            </p:cNvPr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5;p21">
              <a:extLst>
                <a:ext uri="{FF2B5EF4-FFF2-40B4-BE49-F238E27FC236}">
                  <a16:creationId xmlns:a16="http://schemas.microsoft.com/office/drawing/2014/main" id="{3E65983F-5F47-2F04-4406-F8999E6BD61B}"/>
                </a:ext>
              </a:extLst>
            </p:cNvPr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6;p21">
              <a:extLst>
                <a:ext uri="{FF2B5EF4-FFF2-40B4-BE49-F238E27FC236}">
                  <a16:creationId xmlns:a16="http://schemas.microsoft.com/office/drawing/2014/main" id="{235A4CC4-DA39-AEA1-6D3A-72DF1F0054D6}"/>
                </a:ext>
              </a:extLst>
            </p:cNvPr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7;p21">
              <a:extLst>
                <a:ext uri="{FF2B5EF4-FFF2-40B4-BE49-F238E27FC236}">
                  <a16:creationId xmlns:a16="http://schemas.microsoft.com/office/drawing/2014/main" id="{0FBBE8AD-65F3-030E-8C58-D2712FE15125}"/>
                </a:ext>
              </a:extLst>
            </p:cNvPr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48;p21">
              <a:extLst>
                <a:ext uri="{FF2B5EF4-FFF2-40B4-BE49-F238E27FC236}">
                  <a16:creationId xmlns:a16="http://schemas.microsoft.com/office/drawing/2014/main" id="{06F0CB25-A9F2-F310-F2BF-CA6480081830}"/>
                </a:ext>
              </a:extLst>
            </p:cNvPr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49;p21">
              <a:extLst>
                <a:ext uri="{FF2B5EF4-FFF2-40B4-BE49-F238E27FC236}">
                  <a16:creationId xmlns:a16="http://schemas.microsoft.com/office/drawing/2014/main" id="{026548D8-9C06-0F47-692F-B660DBEAEE2C}"/>
                </a:ext>
              </a:extLst>
            </p:cNvPr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50;p21">
              <a:extLst>
                <a:ext uri="{FF2B5EF4-FFF2-40B4-BE49-F238E27FC236}">
                  <a16:creationId xmlns:a16="http://schemas.microsoft.com/office/drawing/2014/main" id="{4F59672B-4C25-88E7-A810-C2E21B840F37}"/>
                </a:ext>
              </a:extLst>
            </p:cNvPr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51;p21">
              <a:extLst>
                <a:ext uri="{FF2B5EF4-FFF2-40B4-BE49-F238E27FC236}">
                  <a16:creationId xmlns:a16="http://schemas.microsoft.com/office/drawing/2014/main" id="{B973C7E5-47DE-6A1A-21E2-5D0DD3AEA298}"/>
                </a:ext>
              </a:extLst>
            </p:cNvPr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52;p21">
              <a:extLst>
                <a:ext uri="{FF2B5EF4-FFF2-40B4-BE49-F238E27FC236}">
                  <a16:creationId xmlns:a16="http://schemas.microsoft.com/office/drawing/2014/main" id="{1EEE6145-F81C-02A7-400D-B86F38B836CB}"/>
                </a:ext>
              </a:extLst>
            </p:cNvPr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53;p21">
              <a:extLst>
                <a:ext uri="{FF2B5EF4-FFF2-40B4-BE49-F238E27FC236}">
                  <a16:creationId xmlns:a16="http://schemas.microsoft.com/office/drawing/2014/main" id="{E8262A07-A2A6-ADBD-D57B-F45570733940}"/>
                </a:ext>
              </a:extLst>
            </p:cNvPr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54;p21">
              <a:extLst>
                <a:ext uri="{FF2B5EF4-FFF2-40B4-BE49-F238E27FC236}">
                  <a16:creationId xmlns:a16="http://schemas.microsoft.com/office/drawing/2014/main" id="{7FB9CEBC-7A86-6B99-234B-6D957F925D91}"/>
                </a:ext>
              </a:extLst>
            </p:cNvPr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8E45FBE9-A19F-04C9-1DED-395A3169E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58" y="641965"/>
            <a:ext cx="4719313" cy="446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33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A3F1-CC62-6A8E-7CBA-86234355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3"/>
            <a:ext cx="8229600" cy="572700"/>
          </a:xfrm>
        </p:spPr>
        <p:txBody>
          <a:bodyPr/>
          <a:lstStyle/>
          <a:p>
            <a:r>
              <a:rPr lang="ro-RO" dirty="0"/>
              <a:t>Proposed Algorithm – Audio Channel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BC09FB-FC6F-FA39-2232-01F246FCBF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951"/>
          <a:stretch/>
        </p:blipFill>
        <p:spPr>
          <a:xfrm>
            <a:off x="0" y="636643"/>
            <a:ext cx="4572000" cy="25192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AD8E09-9FBE-1572-927C-A8D4683555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638" b="13012"/>
          <a:stretch/>
        </p:blipFill>
        <p:spPr>
          <a:xfrm>
            <a:off x="-1" y="3155910"/>
            <a:ext cx="4571999" cy="17715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39849B-CB2A-D318-A95D-E2B33BD061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61" b="5444"/>
          <a:stretch/>
        </p:blipFill>
        <p:spPr>
          <a:xfrm>
            <a:off x="-2" y="4927449"/>
            <a:ext cx="4571999" cy="1953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F86C4F-A730-5069-C66A-757F3ED58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7" y="597414"/>
            <a:ext cx="4571999" cy="1298863"/>
          </a:xfrm>
          <a:prstGeom prst="rect">
            <a:avLst/>
          </a:prstGeom>
        </p:spPr>
      </p:pic>
      <p:grpSp>
        <p:nvGrpSpPr>
          <p:cNvPr id="17" name="Google Shape;3657;p40">
            <a:extLst>
              <a:ext uri="{FF2B5EF4-FFF2-40B4-BE49-F238E27FC236}">
                <a16:creationId xmlns:a16="http://schemas.microsoft.com/office/drawing/2014/main" id="{4C0C365E-6751-345C-1DF6-77531210C990}"/>
              </a:ext>
            </a:extLst>
          </p:cNvPr>
          <p:cNvGrpSpPr/>
          <p:nvPr/>
        </p:nvGrpSpPr>
        <p:grpSpPr>
          <a:xfrm>
            <a:off x="5708625" y="2016639"/>
            <a:ext cx="2298742" cy="2999613"/>
            <a:chOff x="783125" y="1463225"/>
            <a:chExt cx="2497032" cy="3337368"/>
          </a:xfrm>
        </p:grpSpPr>
        <p:sp>
          <p:nvSpPr>
            <p:cNvPr id="18" name="Google Shape;3658;p40">
              <a:extLst>
                <a:ext uri="{FF2B5EF4-FFF2-40B4-BE49-F238E27FC236}">
                  <a16:creationId xmlns:a16="http://schemas.microsoft.com/office/drawing/2014/main" id="{5AA5BAC3-023F-4A01-B833-BE1D5F648647}"/>
                </a:ext>
              </a:extLst>
            </p:cNvPr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59;p40">
              <a:extLst>
                <a:ext uri="{FF2B5EF4-FFF2-40B4-BE49-F238E27FC236}">
                  <a16:creationId xmlns:a16="http://schemas.microsoft.com/office/drawing/2014/main" id="{9D569EBA-450A-32AD-E3F9-F76C44C89BCB}"/>
                </a:ext>
              </a:extLst>
            </p:cNvPr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60;p40">
              <a:extLst>
                <a:ext uri="{FF2B5EF4-FFF2-40B4-BE49-F238E27FC236}">
                  <a16:creationId xmlns:a16="http://schemas.microsoft.com/office/drawing/2014/main" id="{627237D9-932E-CBED-A3F2-1AF89F175241}"/>
                </a:ext>
              </a:extLst>
            </p:cNvPr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61;p40">
              <a:extLst>
                <a:ext uri="{FF2B5EF4-FFF2-40B4-BE49-F238E27FC236}">
                  <a16:creationId xmlns:a16="http://schemas.microsoft.com/office/drawing/2014/main" id="{3EBCE7E0-4662-981E-D3CC-C60D08C3969A}"/>
                </a:ext>
              </a:extLst>
            </p:cNvPr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62;p40">
              <a:extLst>
                <a:ext uri="{FF2B5EF4-FFF2-40B4-BE49-F238E27FC236}">
                  <a16:creationId xmlns:a16="http://schemas.microsoft.com/office/drawing/2014/main" id="{4EC9D561-2B4A-7DC5-B06C-7B4299A647A3}"/>
                </a:ext>
              </a:extLst>
            </p:cNvPr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63;p40">
              <a:extLst>
                <a:ext uri="{FF2B5EF4-FFF2-40B4-BE49-F238E27FC236}">
                  <a16:creationId xmlns:a16="http://schemas.microsoft.com/office/drawing/2014/main" id="{B39B4D1D-9065-CC86-2973-B5888D3680C5}"/>
                </a:ext>
              </a:extLst>
            </p:cNvPr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64;p40">
              <a:extLst>
                <a:ext uri="{FF2B5EF4-FFF2-40B4-BE49-F238E27FC236}">
                  <a16:creationId xmlns:a16="http://schemas.microsoft.com/office/drawing/2014/main" id="{9583D9BF-346F-DA26-2CDB-43CD2EDF3FBA}"/>
                </a:ext>
              </a:extLst>
            </p:cNvPr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65;p40">
              <a:extLst>
                <a:ext uri="{FF2B5EF4-FFF2-40B4-BE49-F238E27FC236}">
                  <a16:creationId xmlns:a16="http://schemas.microsoft.com/office/drawing/2014/main" id="{7A236B66-F943-BBA9-DF84-7A66AC5C5928}"/>
                </a:ext>
              </a:extLst>
            </p:cNvPr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66;p40">
              <a:extLst>
                <a:ext uri="{FF2B5EF4-FFF2-40B4-BE49-F238E27FC236}">
                  <a16:creationId xmlns:a16="http://schemas.microsoft.com/office/drawing/2014/main" id="{AC501FFD-6860-4AC3-3820-7A0DC2E4BA32}"/>
                </a:ext>
              </a:extLst>
            </p:cNvPr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67;p40">
              <a:extLst>
                <a:ext uri="{FF2B5EF4-FFF2-40B4-BE49-F238E27FC236}">
                  <a16:creationId xmlns:a16="http://schemas.microsoft.com/office/drawing/2014/main" id="{B5FC198D-F976-E035-8BCA-C70C29AE670C}"/>
                </a:ext>
              </a:extLst>
            </p:cNvPr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68;p40">
              <a:extLst>
                <a:ext uri="{FF2B5EF4-FFF2-40B4-BE49-F238E27FC236}">
                  <a16:creationId xmlns:a16="http://schemas.microsoft.com/office/drawing/2014/main" id="{2A306909-B882-D550-B260-3E745494BDFF}"/>
                </a:ext>
              </a:extLst>
            </p:cNvPr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69;p40">
              <a:extLst>
                <a:ext uri="{FF2B5EF4-FFF2-40B4-BE49-F238E27FC236}">
                  <a16:creationId xmlns:a16="http://schemas.microsoft.com/office/drawing/2014/main" id="{56CE434E-E4DA-47A0-ECB5-B4DAE016F190}"/>
                </a:ext>
              </a:extLst>
            </p:cNvPr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70;p40">
              <a:extLst>
                <a:ext uri="{FF2B5EF4-FFF2-40B4-BE49-F238E27FC236}">
                  <a16:creationId xmlns:a16="http://schemas.microsoft.com/office/drawing/2014/main" id="{50A01538-0086-D1CA-56C8-D70C3940CF04}"/>
                </a:ext>
              </a:extLst>
            </p:cNvPr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71;p40">
              <a:extLst>
                <a:ext uri="{FF2B5EF4-FFF2-40B4-BE49-F238E27FC236}">
                  <a16:creationId xmlns:a16="http://schemas.microsoft.com/office/drawing/2014/main" id="{635E8152-4CDE-9687-32BC-C54122F9E79B}"/>
                </a:ext>
              </a:extLst>
            </p:cNvPr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72;p40">
              <a:extLst>
                <a:ext uri="{FF2B5EF4-FFF2-40B4-BE49-F238E27FC236}">
                  <a16:creationId xmlns:a16="http://schemas.microsoft.com/office/drawing/2014/main" id="{1BC9FC9E-F933-AC4F-7B35-F2A9F0110FF0}"/>
                </a:ext>
              </a:extLst>
            </p:cNvPr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73;p40">
              <a:extLst>
                <a:ext uri="{FF2B5EF4-FFF2-40B4-BE49-F238E27FC236}">
                  <a16:creationId xmlns:a16="http://schemas.microsoft.com/office/drawing/2014/main" id="{221D4BED-2D5B-02BE-90E3-1B92C8484F5F}"/>
                </a:ext>
              </a:extLst>
            </p:cNvPr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74;p40">
              <a:extLst>
                <a:ext uri="{FF2B5EF4-FFF2-40B4-BE49-F238E27FC236}">
                  <a16:creationId xmlns:a16="http://schemas.microsoft.com/office/drawing/2014/main" id="{ADF9B79A-21A3-02E1-412C-5E87C62623A2}"/>
                </a:ext>
              </a:extLst>
            </p:cNvPr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75;p40">
              <a:extLst>
                <a:ext uri="{FF2B5EF4-FFF2-40B4-BE49-F238E27FC236}">
                  <a16:creationId xmlns:a16="http://schemas.microsoft.com/office/drawing/2014/main" id="{952F62C2-0C0A-64D9-9A4F-47E579D55679}"/>
                </a:ext>
              </a:extLst>
            </p:cNvPr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76;p40">
              <a:extLst>
                <a:ext uri="{FF2B5EF4-FFF2-40B4-BE49-F238E27FC236}">
                  <a16:creationId xmlns:a16="http://schemas.microsoft.com/office/drawing/2014/main" id="{C430A7BA-681B-F3D3-6354-66CC33E18A30}"/>
                </a:ext>
              </a:extLst>
            </p:cNvPr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77;p40">
              <a:extLst>
                <a:ext uri="{FF2B5EF4-FFF2-40B4-BE49-F238E27FC236}">
                  <a16:creationId xmlns:a16="http://schemas.microsoft.com/office/drawing/2014/main" id="{92C800D7-FBA4-8806-F020-E7F1E9FEADBD}"/>
                </a:ext>
              </a:extLst>
            </p:cNvPr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78;p40">
              <a:extLst>
                <a:ext uri="{FF2B5EF4-FFF2-40B4-BE49-F238E27FC236}">
                  <a16:creationId xmlns:a16="http://schemas.microsoft.com/office/drawing/2014/main" id="{F76624EA-223D-4378-964E-1FC16F410093}"/>
                </a:ext>
              </a:extLst>
            </p:cNvPr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79;p40">
              <a:extLst>
                <a:ext uri="{FF2B5EF4-FFF2-40B4-BE49-F238E27FC236}">
                  <a16:creationId xmlns:a16="http://schemas.microsoft.com/office/drawing/2014/main" id="{228FAD16-58FD-90CB-A2EA-B5D8698BCD4A}"/>
                </a:ext>
              </a:extLst>
            </p:cNvPr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80;p40">
              <a:extLst>
                <a:ext uri="{FF2B5EF4-FFF2-40B4-BE49-F238E27FC236}">
                  <a16:creationId xmlns:a16="http://schemas.microsoft.com/office/drawing/2014/main" id="{5FD4AAAD-847E-5B2A-F0F8-A0D867E69AF9}"/>
                </a:ext>
              </a:extLst>
            </p:cNvPr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81;p40">
              <a:extLst>
                <a:ext uri="{FF2B5EF4-FFF2-40B4-BE49-F238E27FC236}">
                  <a16:creationId xmlns:a16="http://schemas.microsoft.com/office/drawing/2014/main" id="{0F89AE89-24FB-D8CA-4AFD-FCB6523100BE}"/>
                </a:ext>
              </a:extLst>
            </p:cNvPr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82;p40">
              <a:extLst>
                <a:ext uri="{FF2B5EF4-FFF2-40B4-BE49-F238E27FC236}">
                  <a16:creationId xmlns:a16="http://schemas.microsoft.com/office/drawing/2014/main" id="{E110B650-5A25-4BBC-F27A-2B91FD06A692}"/>
                </a:ext>
              </a:extLst>
            </p:cNvPr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83;p40">
              <a:extLst>
                <a:ext uri="{FF2B5EF4-FFF2-40B4-BE49-F238E27FC236}">
                  <a16:creationId xmlns:a16="http://schemas.microsoft.com/office/drawing/2014/main" id="{07D0EE27-880D-0133-8E17-478D9AACF7BF}"/>
                </a:ext>
              </a:extLst>
            </p:cNvPr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84;p40">
              <a:extLst>
                <a:ext uri="{FF2B5EF4-FFF2-40B4-BE49-F238E27FC236}">
                  <a16:creationId xmlns:a16="http://schemas.microsoft.com/office/drawing/2014/main" id="{7325657D-5317-9E1F-F3F5-952A87EF8B52}"/>
                </a:ext>
              </a:extLst>
            </p:cNvPr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85;p40">
              <a:extLst>
                <a:ext uri="{FF2B5EF4-FFF2-40B4-BE49-F238E27FC236}">
                  <a16:creationId xmlns:a16="http://schemas.microsoft.com/office/drawing/2014/main" id="{EA32CB0C-1E38-AB3A-EF24-8780D4E16C00}"/>
                </a:ext>
              </a:extLst>
            </p:cNvPr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86;p40">
              <a:extLst>
                <a:ext uri="{FF2B5EF4-FFF2-40B4-BE49-F238E27FC236}">
                  <a16:creationId xmlns:a16="http://schemas.microsoft.com/office/drawing/2014/main" id="{988FB25C-D2E4-60A9-1E9E-4A6F61F5D292}"/>
                </a:ext>
              </a:extLst>
            </p:cNvPr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87;p40">
              <a:extLst>
                <a:ext uri="{FF2B5EF4-FFF2-40B4-BE49-F238E27FC236}">
                  <a16:creationId xmlns:a16="http://schemas.microsoft.com/office/drawing/2014/main" id="{A0509B97-26B6-B641-D3FB-58C66CA61D6A}"/>
                </a:ext>
              </a:extLst>
            </p:cNvPr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88;p40">
              <a:extLst>
                <a:ext uri="{FF2B5EF4-FFF2-40B4-BE49-F238E27FC236}">
                  <a16:creationId xmlns:a16="http://schemas.microsoft.com/office/drawing/2014/main" id="{D5A460A1-7106-A5FD-DEAE-C92E6B0FCF84}"/>
                </a:ext>
              </a:extLst>
            </p:cNvPr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89;p40">
              <a:extLst>
                <a:ext uri="{FF2B5EF4-FFF2-40B4-BE49-F238E27FC236}">
                  <a16:creationId xmlns:a16="http://schemas.microsoft.com/office/drawing/2014/main" id="{EA7BEA81-59DF-F57A-8066-B12142FCB2C6}"/>
                </a:ext>
              </a:extLst>
            </p:cNvPr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90;p40">
              <a:extLst>
                <a:ext uri="{FF2B5EF4-FFF2-40B4-BE49-F238E27FC236}">
                  <a16:creationId xmlns:a16="http://schemas.microsoft.com/office/drawing/2014/main" id="{01352973-F08D-0096-76BA-E047EAA2B8AC}"/>
                </a:ext>
              </a:extLst>
            </p:cNvPr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91;p40">
              <a:extLst>
                <a:ext uri="{FF2B5EF4-FFF2-40B4-BE49-F238E27FC236}">
                  <a16:creationId xmlns:a16="http://schemas.microsoft.com/office/drawing/2014/main" id="{4B56544A-80BD-E1CB-707A-983105FA740B}"/>
                </a:ext>
              </a:extLst>
            </p:cNvPr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92;p40">
              <a:extLst>
                <a:ext uri="{FF2B5EF4-FFF2-40B4-BE49-F238E27FC236}">
                  <a16:creationId xmlns:a16="http://schemas.microsoft.com/office/drawing/2014/main" id="{807EF9D2-765B-AF12-FE8B-E844B91DC46B}"/>
                </a:ext>
              </a:extLst>
            </p:cNvPr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93;p40">
              <a:extLst>
                <a:ext uri="{FF2B5EF4-FFF2-40B4-BE49-F238E27FC236}">
                  <a16:creationId xmlns:a16="http://schemas.microsoft.com/office/drawing/2014/main" id="{47D57C82-C03A-0C27-EFFF-D3545ED40855}"/>
                </a:ext>
              </a:extLst>
            </p:cNvPr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94;p40">
              <a:extLst>
                <a:ext uri="{FF2B5EF4-FFF2-40B4-BE49-F238E27FC236}">
                  <a16:creationId xmlns:a16="http://schemas.microsoft.com/office/drawing/2014/main" id="{AE6E3512-1060-8AF0-2B5B-15007824B4A7}"/>
                </a:ext>
              </a:extLst>
            </p:cNvPr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95;p40">
              <a:extLst>
                <a:ext uri="{FF2B5EF4-FFF2-40B4-BE49-F238E27FC236}">
                  <a16:creationId xmlns:a16="http://schemas.microsoft.com/office/drawing/2014/main" id="{4967CEE1-A0E0-14C2-E813-C544C48B45FF}"/>
                </a:ext>
              </a:extLst>
            </p:cNvPr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96;p40">
              <a:extLst>
                <a:ext uri="{FF2B5EF4-FFF2-40B4-BE49-F238E27FC236}">
                  <a16:creationId xmlns:a16="http://schemas.microsoft.com/office/drawing/2014/main" id="{E11FD566-22BF-CF36-F18B-53DD2FCD26B5}"/>
                </a:ext>
              </a:extLst>
            </p:cNvPr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97;p40">
              <a:extLst>
                <a:ext uri="{FF2B5EF4-FFF2-40B4-BE49-F238E27FC236}">
                  <a16:creationId xmlns:a16="http://schemas.microsoft.com/office/drawing/2014/main" id="{A43B95D4-0636-A485-8607-B73AE5CCB70D}"/>
                </a:ext>
              </a:extLst>
            </p:cNvPr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98;p40">
              <a:extLst>
                <a:ext uri="{FF2B5EF4-FFF2-40B4-BE49-F238E27FC236}">
                  <a16:creationId xmlns:a16="http://schemas.microsoft.com/office/drawing/2014/main" id="{F39033AE-4576-823C-D056-D4CA84278055}"/>
                </a:ext>
              </a:extLst>
            </p:cNvPr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99;p40">
              <a:extLst>
                <a:ext uri="{FF2B5EF4-FFF2-40B4-BE49-F238E27FC236}">
                  <a16:creationId xmlns:a16="http://schemas.microsoft.com/office/drawing/2014/main" id="{EB48952B-7A8D-2BD7-C0BA-C519D5F495A6}"/>
                </a:ext>
              </a:extLst>
            </p:cNvPr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700;p40">
              <a:extLst>
                <a:ext uri="{FF2B5EF4-FFF2-40B4-BE49-F238E27FC236}">
                  <a16:creationId xmlns:a16="http://schemas.microsoft.com/office/drawing/2014/main" id="{5F2E5519-A5FE-C53C-ACB8-7A35C07E4CF8}"/>
                </a:ext>
              </a:extLst>
            </p:cNvPr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701;p40">
              <a:extLst>
                <a:ext uri="{FF2B5EF4-FFF2-40B4-BE49-F238E27FC236}">
                  <a16:creationId xmlns:a16="http://schemas.microsoft.com/office/drawing/2014/main" id="{0ACA8F86-1066-2F6D-FD20-8D7B8903860B}"/>
                </a:ext>
              </a:extLst>
            </p:cNvPr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702;p40">
              <a:extLst>
                <a:ext uri="{FF2B5EF4-FFF2-40B4-BE49-F238E27FC236}">
                  <a16:creationId xmlns:a16="http://schemas.microsoft.com/office/drawing/2014/main" id="{09165832-FB25-20D3-717E-6B68F74A8048}"/>
                </a:ext>
              </a:extLst>
            </p:cNvPr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703;p40">
              <a:extLst>
                <a:ext uri="{FF2B5EF4-FFF2-40B4-BE49-F238E27FC236}">
                  <a16:creationId xmlns:a16="http://schemas.microsoft.com/office/drawing/2014/main" id="{9932C443-AAC6-66A1-05CE-905B3C258AE0}"/>
                </a:ext>
              </a:extLst>
            </p:cNvPr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704;p40">
              <a:extLst>
                <a:ext uri="{FF2B5EF4-FFF2-40B4-BE49-F238E27FC236}">
                  <a16:creationId xmlns:a16="http://schemas.microsoft.com/office/drawing/2014/main" id="{30DD4F00-FDBB-8F0C-D018-F1A2F70967AB}"/>
                </a:ext>
              </a:extLst>
            </p:cNvPr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705;p40">
              <a:extLst>
                <a:ext uri="{FF2B5EF4-FFF2-40B4-BE49-F238E27FC236}">
                  <a16:creationId xmlns:a16="http://schemas.microsoft.com/office/drawing/2014/main" id="{B70F567E-C610-7EE9-43EE-68E237BCD990}"/>
                </a:ext>
              </a:extLst>
            </p:cNvPr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706;p40">
              <a:extLst>
                <a:ext uri="{FF2B5EF4-FFF2-40B4-BE49-F238E27FC236}">
                  <a16:creationId xmlns:a16="http://schemas.microsoft.com/office/drawing/2014/main" id="{299F1508-B2F9-AF31-D6FB-5BBC6FA94B6E}"/>
                </a:ext>
              </a:extLst>
            </p:cNvPr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707;p40">
              <a:extLst>
                <a:ext uri="{FF2B5EF4-FFF2-40B4-BE49-F238E27FC236}">
                  <a16:creationId xmlns:a16="http://schemas.microsoft.com/office/drawing/2014/main" id="{30CDE226-0588-DB41-C0CD-0AC8E689DDAD}"/>
                </a:ext>
              </a:extLst>
            </p:cNvPr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708;p40">
              <a:extLst>
                <a:ext uri="{FF2B5EF4-FFF2-40B4-BE49-F238E27FC236}">
                  <a16:creationId xmlns:a16="http://schemas.microsoft.com/office/drawing/2014/main" id="{8C47BAAF-4862-2656-436E-AC28D812FAE1}"/>
                </a:ext>
              </a:extLst>
            </p:cNvPr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709;p40">
              <a:extLst>
                <a:ext uri="{FF2B5EF4-FFF2-40B4-BE49-F238E27FC236}">
                  <a16:creationId xmlns:a16="http://schemas.microsoft.com/office/drawing/2014/main" id="{5F18F1D2-86E6-E07C-2995-5AEC1011271E}"/>
                </a:ext>
              </a:extLst>
            </p:cNvPr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710;p40">
              <a:extLst>
                <a:ext uri="{FF2B5EF4-FFF2-40B4-BE49-F238E27FC236}">
                  <a16:creationId xmlns:a16="http://schemas.microsoft.com/office/drawing/2014/main" id="{F910F301-8DCC-9042-1145-FC99197188C0}"/>
                </a:ext>
              </a:extLst>
            </p:cNvPr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711;p40">
              <a:extLst>
                <a:ext uri="{FF2B5EF4-FFF2-40B4-BE49-F238E27FC236}">
                  <a16:creationId xmlns:a16="http://schemas.microsoft.com/office/drawing/2014/main" id="{7879C812-4FAE-2152-DA68-21F553B724D5}"/>
                </a:ext>
              </a:extLst>
            </p:cNvPr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712;p40">
              <a:extLst>
                <a:ext uri="{FF2B5EF4-FFF2-40B4-BE49-F238E27FC236}">
                  <a16:creationId xmlns:a16="http://schemas.microsoft.com/office/drawing/2014/main" id="{3464A46B-24F0-DF53-51A1-C23C78E3004A}"/>
                </a:ext>
              </a:extLst>
            </p:cNvPr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713;p40">
              <a:extLst>
                <a:ext uri="{FF2B5EF4-FFF2-40B4-BE49-F238E27FC236}">
                  <a16:creationId xmlns:a16="http://schemas.microsoft.com/office/drawing/2014/main" id="{F89C23D3-A233-98AF-C6A5-C3E09BF6D6D2}"/>
                </a:ext>
              </a:extLst>
            </p:cNvPr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714;p40">
              <a:extLst>
                <a:ext uri="{FF2B5EF4-FFF2-40B4-BE49-F238E27FC236}">
                  <a16:creationId xmlns:a16="http://schemas.microsoft.com/office/drawing/2014/main" id="{6020C1C7-54A3-B1C1-DE6B-AE7283D0C23F}"/>
                </a:ext>
              </a:extLst>
            </p:cNvPr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715;p40">
              <a:extLst>
                <a:ext uri="{FF2B5EF4-FFF2-40B4-BE49-F238E27FC236}">
                  <a16:creationId xmlns:a16="http://schemas.microsoft.com/office/drawing/2014/main" id="{EB3A3FE7-C460-4E90-F995-575D06DE3460}"/>
                </a:ext>
              </a:extLst>
            </p:cNvPr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716;p40">
              <a:extLst>
                <a:ext uri="{FF2B5EF4-FFF2-40B4-BE49-F238E27FC236}">
                  <a16:creationId xmlns:a16="http://schemas.microsoft.com/office/drawing/2014/main" id="{ED5FD8EA-6BB0-C204-093B-6C775106192A}"/>
                </a:ext>
              </a:extLst>
            </p:cNvPr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717;p40">
              <a:extLst>
                <a:ext uri="{FF2B5EF4-FFF2-40B4-BE49-F238E27FC236}">
                  <a16:creationId xmlns:a16="http://schemas.microsoft.com/office/drawing/2014/main" id="{1E6F6973-D420-7D62-C286-5F71AA276B2F}"/>
                </a:ext>
              </a:extLst>
            </p:cNvPr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718;p40">
              <a:extLst>
                <a:ext uri="{FF2B5EF4-FFF2-40B4-BE49-F238E27FC236}">
                  <a16:creationId xmlns:a16="http://schemas.microsoft.com/office/drawing/2014/main" id="{82B7C442-BC5D-B3D3-2331-6D7B68231C12}"/>
                </a:ext>
              </a:extLst>
            </p:cNvPr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719;p40">
              <a:extLst>
                <a:ext uri="{FF2B5EF4-FFF2-40B4-BE49-F238E27FC236}">
                  <a16:creationId xmlns:a16="http://schemas.microsoft.com/office/drawing/2014/main" id="{FCE0649E-469D-E388-EC39-8BD0F6C6769D}"/>
                </a:ext>
              </a:extLst>
            </p:cNvPr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720;p40">
              <a:extLst>
                <a:ext uri="{FF2B5EF4-FFF2-40B4-BE49-F238E27FC236}">
                  <a16:creationId xmlns:a16="http://schemas.microsoft.com/office/drawing/2014/main" id="{41C93DEF-DED5-3E10-07BC-E1DD7C7AABD6}"/>
                </a:ext>
              </a:extLst>
            </p:cNvPr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721;p40">
              <a:extLst>
                <a:ext uri="{FF2B5EF4-FFF2-40B4-BE49-F238E27FC236}">
                  <a16:creationId xmlns:a16="http://schemas.microsoft.com/office/drawing/2014/main" id="{95FF30D4-58CF-DC64-5ED0-45289F88A14D}"/>
                </a:ext>
              </a:extLst>
            </p:cNvPr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722;p40">
              <a:extLst>
                <a:ext uri="{FF2B5EF4-FFF2-40B4-BE49-F238E27FC236}">
                  <a16:creationId xmlns:a16="http://schemas.microsoft.com/office/drawing/2014/main" id="{07A06FDB-35EA-E046-3C16-2D5DC5041585}"/>
                </a:ext>
              </a:extLst>
            </p:cNvPr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723;p40">
              <a:extLst>
                <a:ext uri="{FF2B5EF4-FFF2-40B4-BE49-F238E27FC236}">
                  <a16:creationId xmlns:a16="http://schemas.microsoft.com/office/drawing/2014/main" id="{7668DF22-AE18-14C2-BF5D-6E6113E2F09E}"/>
                </a:ext>
              </a:extLst>
            </p:cNvPr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724;p40">
              <a:extLst>
                <a:ext uri="{FF2B5EF4-FFF2-40B4-BE49-F238E27FC236}">
                  <a16:creationId xmlns:a16="http://schemas.microsoft.com/office/drawing/2014/main" id="{666545CF-E0CB-8637-89D3-0A77FA786EEC}"/>
                </a:ext>
              </a:extLst>
            </p:cNvPr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725;p40">
              <a:extLst>
                <a:ext uri="{FF2B5EF4-FFF2-40B4-BE49-F238E27FC236}">
                  <a16:creationId xmlns:a16="http://schemas.microsoft.com/office/drawing/2014/main" id="{5C2A62E0-9BC2-07B8-D610-19B78AC522E5}"/>
                </a:ext>
              </a:extLst>
            </p:cNvPr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726;p40">
              <a:extLst>
                <a:ext uri="{FF2B5EF4-FFF2-40B4-BE49-F238E27FC236}">
                  <a16:creationId xmlns:a16="http://schemas.microsoft.com/office/drawing/2014/main" id="{9524D725-5C00-3BA5-496C-EDCE79855D0C}"/>
                </a:ext>
              </a:extLst>
            </p:cNvPr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727;p40">
              <a:extLst>
                <a:ext uri="{FF2B5EF4-FFF2-40B4-BE49-F238E27FC236}">
                  <a16:creationId xmlns:a16="http://schemas.microsoft.com/office/drawing/2014/main" id="{406B0F64-AADD-F98E-4360-9349B6EDBCDF}"/>
                </a:ext>
              </a:extLst>
            </p:cNvPr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728;p40">
              <a:extLst>
                <a:ext uri="{FF2B5EF4-FFF2-40B4-BE49-F238E27FC236}">
                  <a16:creationId xmlns:a16="http://schemas.microsoft.com/office/drawing/2014/main" id="{AAD6CFA6-3A5E-33D9-A790-68F859A0134D}"/>
                </a:ext>
              </a:extLst>
            </p:cNvPr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729;p40">
              <a:extLst>
                <a:ext uri="{FF2B5EF4-FFF2-40B4-BE49-F238E27FC236}">
                  <a16:creationId xmlns:a16="http://schemas.microsoft.com/office/drawing/2014/main" id="{9D1B758E-00CA-8CD2-6E14-CC0626256B6A}"/>
                </a:ext>
              </a:extLst>
            </p:cNvPr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730;p40">
              <a:extLst>
                <a:ext uri="{FF2B5EF4-FFF2-40B4-BE49-F238E27FC236}">
                  <a16:creationId xmlns:a16="http://schemas.microsoft.com/office/drawing/2014/main" id="{6681799F-3C21-A888-3C46-086AF42F64F5}"/>
                </a:ext>
              </a:extLst>
            </p:cNvPr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731;p40">
              <a:extLst>
                <a:ext uri="{FF2B5EF4-FFF2-40B4-BE49-F238E27FC236}">
                  <a16:creationId xmlns:a16="http://schemas.microsoft.com/office/drawing/2014/main" id="{85BBEF7E-DFC1-5D3F-11A4-B9D92C55F315}"/>
                </a:ext>
              </a:extLst>
            </p:cNvPr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732;p40">
              <a:extLst>
                <a:ext uri="{FF2B5EF4-FFF2-40B4-BE49-F238E27FC236}">
                  <a16:creationId xmlns:a16="http://schemas.microsoft.com/office/drawing/2014/main" id="{611031BC-90E3-C1B7-4872-748C57C9AAB6}"/>
                </a:ext>
              </a:extLst>
            </p:cNvPr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9944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Performance</a:t>
            </a:r>
            <a:endParaRPr dirty="0"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Capacity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High embedding capacity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333039" y="1525275"/>
            <a:ext cx="1385192" cy="666258"/>
            <a:chOff x="7333039" y="1296675"/>
            <a:chExt cx="1385192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SSIM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333039" y="1520733"/>
              <a:ext cx="1385192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Good values (&gt;0,97)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[0, 1]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MSE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Good values (&lt;0,5)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[0, 1]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6271057" y="3873380"/>
            <a:ext cx="2745167" cy="1008041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SECURITY</a:t>
              </a: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Improved security by merging steganography &amp; cryptography and using different algorithms for the 2 channels (LSB, DCT and DWT).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PSNR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Good values (&gt;50)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[0, 100]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6885301" y="2489330"/>
            <a:ext cx="2089795" cy="1125004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FUTURE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Can be extended for lossy formats in the future.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Can be extended to hide text, photos and videos.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Selective Bibliography</a:t>
            </a:r>
            <a:endParaRPr dirty="0"/>
          </a:p>
        </p:txBody>
      </p:sp>
      <p:grpSp>
        <p:nvGrpSpPr>
          <p:cNvPr id="673" name="Google Shape;673;p22" hidden="1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 hidden="1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 hidden="1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 hidden="1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F6990AB-5844-01A4-3D73-269CE5F0396A}"/>
              </a:ext>
            </a:extLst>
          </p:cNvPr>
          <p:cNvSpPr txBox="1"/>
          <p:nvPr/>
        </p:nvSpPr>
        <p:spPr>
          <a:xfrm>
            <a:off x="4696882" y="1285667"/>
            <a:ext cx="444149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F. A.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Peticolas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R. J. Anderson and M. G. Kuhn, “Information Hiding - A Survey”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P. Richard, “An Analysis of Steganographic Techniques”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H. Kaur and J. Rani, “A Survey on different techniques of steganography</a:t>
            </a:r>
            <a:r>
              <a:rPr lang="ro-RO" sz="1200" dirty="0">
                <a:solidFill>
                  <a:schemeClr val="dk1"/>
                </a:solidFill>
                <a:latin typeface="Fira Sans"/>
              </a:rPr>
              <a:t>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Fira Sans"/>
              </a:rPr>
              <a:t>J. Krenn, “Steganography and Steganalysis”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F.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Djebbar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B. Ayad, H.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Hamam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 and K. Abed-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Meraim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“A view on latest audio steganography</a:t>
            </a:r>
            <a:r>
              <a:rPr lang="ro-RO" sz="1200" dirty="0">
                <a:solidFill>
                  <a:schemeClr val="dk1"/>
                </a:solidFill>
                <a:latin typeface="Fira Sans"/>
              </a:rPr>
              <a:t> 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techniques”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A.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AlSabhany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A. H. Ali, F.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Ridzuan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A.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Azni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 and M. Mokhtar, “Digital audio steganography:</a:t>
            </a:r>
            <a:r>
              <a:rPr lang="ro-RO" sz="1200" dirty="0">
                <a:solidFill>
                  <a:schemeClr val="dk1"/>
                </a:solidFill>
                <a:latin typeface="Fira Sans"/>
              </a:rPr>
              <a:t> 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Systematic review, classification, and analysis of the current state of the art”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S.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Saadi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A.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Merrad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 and A. </a:t>
            </a:r>
            <a:r>
              <a:rPr lang="en-US" sz="1200" dirty="0" err="1">
                <a:solidFill>
                  <a:schemeClr val="dk1"/>
                </a:solidFill>
                <a:latin typeface="Fira Sans"/>
              </a:rPr>
              <a:t>Benziane</a:t>
            </a:r>
            <a:r>
              <a:rPr lang="en-US" sz="1200" dirty="0">
                <a:solidFill>
                  <a:schemeClr val="dk1"/>
                </a:solidFill>
                <a:latin typeface="Fira Sans"/>
              </a:rPr>
              <a:t>, “Novel Secured Scheme for Blind Audio/Speech Norm-Space Watermarking by Arnold Algorithm”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o-RO" sz="1200" dirty="0">
                <a:solidFill>
                  <a:schemeClr val="dk1"/>
                </a:solidFill>
                <a:latin typeface="Fira Sans"/>
              </a:rPr>
              <a:t>M. Prunescu, “Coding Theory”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Fira Sans"/>
              </a:rPr>
              <a:t>T. Sloan and J. Hernandez-Castro, “Forensic analysis of video steganography tools”</a:t>
            </a:r>
            <a:endParaRPr lang="ro-RO" sz="1200" dirty="0">
              <a:solidFill>
                <a:schemeClr val="dk1"/>
              </a:solidFill>
              <a:latin typeface="Fira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65CD5-AC05-1593-8158-53640701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THANK YOU!</a:t>
            </a:r>
          </a:p>
        </p:txBody>
      </p:sp>
      <p:pic>
        <p:nvPicPr>
          <p:cNvPr id="4100" name="Picture 4" descr="Data Breaches: The Encryption Challenges">
            <a:extLst>
              <a:ext uri="{FF2B5EF4-FFF2-40B4-BE49-F238E27FC236}">
                <a16:creationId xmlns:a16="http://schemas.microsoft.com/office/drawing/2014/main" id="{BEDA0EDE-7DE9-D8A2-1094-CC4D1EFF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6688"/>
            <a:ext cx="9144000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55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Contents</a:t>
            </a:r>
            <a:endParaRPr dirty="0"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460745" y="1153544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Motivation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460745" y="1970574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Steganography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460745" y="2786502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Hamming Code (4, 7)</a:t>
              </a: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363;p37">
            <a:extLst>
              <a:ext uri="{FF2B5EF4-FFF2-40B4-BE49-F238E27FC236}">
                <a16:creationId xmlns:a16="http://schemas.microsoft.com/office/drawing/2014/main" id="{EBF8252F-FBB6-8C28-5DA1-48546C9907A0}"/>
              </a:ext>
            </a:extLst>
          </p:cNvPr>
          <p:cNvGrpSpPr/>
          <p:nvPr/>
        </p:nvGrpSpPr>
        <p:grpSpPr>
          <a:xfrm>
            <a:off x="4460745" y="3593921"/>
            <a:ext cx="3894575" cy="549908"/>
            <a:chOff x="4590600" y="3930117"/>
            <a:chExt cx="3894575" cy="549908"/>
          </a:xfrm>
        </p:grpSpPr>
        <p:sp>
          <p:nvSpPr>
            <p:cNvPr id="3" name="Google Shape;3364;p37">
              <a:extLst>
                <a:ext uri="{FF2B5EF4-FFF2-40B4-BE49-F238E27FC236}">
                  <a16:creationId xmlns:a16="http://schemas.microsoft.com/office/drawing/2014/main" id="{DE298A17-7F71-194F-488F-CCD02BE1F93B}"/>
                </a:ext>
              </a:extLst>
            </p:cNvPr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Proposed Algorithm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" name="Google Shape;3365;p37">
              <a:extLst>
                <a:ext uri="{FF2B5EF4-FFF2-40B4-BE49-F238E27FC236}">
                  <a16:creationId xmlns:a16="http://schemas.microsoft.com/office/drawing/2014/main" id="{C447DCB7-C356-927F-8691-9251FA3E3E2F}"/>
                </a:ext>
              </a:extLst>
            </p:cNvPr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2500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5" name="Google Shape;3363;p37">
            <a:extLst>
              <a:ext uri="{FF2B5EF4-FFF2-40B4-BE49-F238E27FC236}">
                <a16:creationId xmlns:a16="http://schemas.microsoft.com/office/drawing/2014/main" id="{6148309E-A570-60D3-E157-B787B2731399}"/>
              </a:ext>
            </a:extLst>
          </p:cNvPr>
          <p:cNvGrpSpPr/>
          <p:nvPr/>
        </p:nvGrpSpPr>
        <p:grpSpPr>
          <a:xfrm>
            <a:off x="4460745" y="4439055"/>
            <a:ext cx="3894575" cy="549908"/>
            <a:chOff x="4590600" y="3930117"/>
            <a:chExt cx="3894575" cy="549908"/>
          </a:xfrm>
        </p:grpSpPr>
        <p:sp>
          <p:nvSpPr>
            <p:cNvPr id="6" name="Google Shape;3364;p37">
              <a:extLst>
                <a:ext uri="{FF2B5EF4-FFF2-40B4-BE49-F238E27FC236}">
                  <a16:creationId xmlns:a16="http://schemas.microsoft.com/office/drawing/2014/main" id="{E2D18B5F-4155-C5E0-99B6-991A67D7E9A1}"/>
                </a:ext>
              </a:extLst>
            </p:cNvPr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Questions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7" name="Google Shape;3365;p37">
              <a:extLst>
                <a:ext uri="{FF2B5EF4-FFF2-40B4-BE49-F238E27FC236}">
                  <a16:creationId xmlns:a16="http://schemas.microsoft.com/office/drawing/2014/main" id="{6CECD4E6-6EC5-A25F-4AFB-139384F05358}"/>
                </a:ext>
              </a:extLst>
            </p:cNvPr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2500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C3E5-112F-AB2C-BA82-98DA9E5BF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02125"/>
            <a:ext cx="8229600" cy="572700"/>
          </a:xfrm>
        </p:spPr>
        <p:txBody>
          <a:bodyPr/>
          <a:lstStyle/>
          <a:p>
            <a:r>
              <a:rPr lang="ro-RO" dirty="0"/>
              <a:t>Motivation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D7994B-DF6B-B6B0-E9BE-F30E3CABB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357" y="795254"/>
            <a:ext cx="6345928" cy="434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1;p16">
            <a:extLst>
              <a:ext uri="{FF2B5EF4-FFF2-40B4-BE49-F238E27FC236}">
                <a16:creationId xmlns:a16="http://schemas.microsoft.com/office/drawing/2014/main" id="{78AB0699-325B-11A5-A485-3098F7E343BD}"/>
              </a:ext>
            </a:extLst>
          </p:cNvPr>
          <p:cNvSpPr txBox="1"/>
          <p:nvPr/>
        </p:nvSpPr>
        <p:spPr>
          <a:xfrm>
            <a:off x="1821252" y="3216912"/>
            <a:ext cx="1607748" cy="34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accent4">
                    <a:lumMod val="7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CRYPTOGRAPHY</a:t>
            </a:r>
            <a:endParaRPr b="1" dirty="0">
              <a:solidFill>
                <a:schemeClr val="accent4">
                  <a:lumMod val="7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" name="Google Shape;141;p16">
            <a:extLst>
              <a:ext uri="{FF2B5EF4-FFF2-40B4-BE49-F238E27FC236}">
                <a16:creationId xmlns:a16="http://schemas.microsoft.com/office/drawing/2014/main" id="{1CF625DA-0E85-5C83-C9BA-EB1982660BEA}"/>
              </a:ext>
            </a:extLst>
          </p:cNvPr>
          <p:cNvSpPr txBox="1"/>
          <p:nvPr/>
        </p:nvSpPr>
        <p:spPr>
          <a:xfrm>
            <a:off x="5919208" y="3216912"/>
            <a:ext cx="1516380" cy="341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accent2">
                    <a:lumMod val="7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STEGANOGRAPHY</a:t>
            </a:r>
            <a:endParaRPr b="1" dirty="0">
              <a:solidFill>
                <a:schemeClr val="accent2">
                  <a:lumMod val="7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" name="Google Shape;3566;p39">
            <a:extLst>
              <a:ext uri="{FF2B5EF4-FFF2-40B4-BE49-F238E27FC236}">
                <a16:creationId xmlns:a16="http://schemas.microsoft.com/office/drawing/2014/main" id="{2F1D77A9-4500-0A93-79AB-D5532EB0BB64}"/>
              </a:ext>
            </a:extLst>
          </p:cNvPr>
          <p:cNvGrpSpPr/>
          <p:nvPr/>
        </p:nvGrpSpPr>
        <p:grpSpPr>
          <a:xfrm>
            <a:off x="4052422" y="3387725"/>
            <a:ext cx="1033797" cy="1075561"/>
            <a:chOff x="5464844" y="2470248"/>
            <a:chExt cx="772191" cy="766315"/>
          </a:xfrm>
        </p:grpSpPr>
        <p:sp>
          <p:nvSpPr>
            <p:cNvPr id="10" name="Google Shape;3567;p39">
              <a:extLst>
                <a:ext uri="{FF2B5EF4-FFF2-40B4-BE49-F238E27FC236}">
                  <a16:creationId xmlns:a16="http://schemas.microsoft.com/office/drawing/2014/main" id="{6061C568-68D9-1359-F1A2-26802E703A9B}"/>
                </a:ext>
              </a:extLst>
            </p:cNvPr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68;p39">
              <a:extLst>
                <a:ext uri="{FF2B5EF4-FFF2-40B4-BE49-F238E27FC236}">
                  <a16:creationId xmlns:a16="http://schemas.microsoft.com/office/drawing/2014/main" id="{7D72A0D5-EF83-B8A6-43F0-86D1D44F093E}"/>
                </a:ext>
              </a:extLst>
            </p:cNvPr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69;p39">
              <a:extLst>
                <a:ext uri="{FF2B5EF4-FFF2-40B4-BE49-F238E27FC236}">
                  <a16:creationId xmlns:a16="http://schemas.microsoft.com/office/drawing/2014/main" id="{BF70839C-CC76-35CE-0772-0787E1A1D39D}"/>
                </a:ext>
              </a:extLst>
            </p:cNvPr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70;p39">
              <a:extLst>
                <a:ext uri="{FF2B5EF4-FFF2-40B4-BE49-F238E27FC236}">
                  <a16:creationId xmlns:a16="http://schemas.microsoft.com/office/drawing/2014/main" id="{7664445C-8805-D138-7F7E-3C238F3D799F}"/>
                </a:ext>
              </a:extLst>
            </p:cNvPr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71;p39">
              <a:extLst>
                <a:ext uri="{FF2B5EF4-FFF2-40B4-BE49-F238E27FC236}">
                  <a16:creationId xmlns:a16="http://schemas.microsoft.com/office/drawing/2014/main" id="{EFD14C6B-132D-7B15-FC94-679745C3D5F2}"/>
                </a:ext>
              </a:extLst>
            </p:cNvPr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72;p39">
              <a:extLst>
                <a:ext uri="{FF2B5EF4-FFF2-40B4-BE49-F238E27FC236}">
                  <a16:creationId xmlns:a16="http://schemas.microsoft.com/office/drawing/2014/main" id="{03FAECD6-CC7D-B695-FB36-04E736E5E889}"/>
                </a:ext>
              </a:extLst>
            </p:cNvPr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73;p39">
              <a:extLst>
                <a:ext uri="{FF2B5EF4-FFF2-40B4-BE49-F238E27FC236}">
                  <a16:creationId xmlns:a16="http://schemas.microsoft.com/office/drawing/2014/main" id="{973608F4-EF40-33F3-0C4C-5652D4D485B3}"/>
                </a:ext>
              </a:extLst>
            </p:cNvPr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74;p39">
              <a:extLst>
                <a:ext uri="{FF2B5EF4-FFF2-40B4-BE49-F238E27FC236}">
                  <a16:creationId xmlns:a16="http://schemas.microsoft.com/office/drawing/2014/main" id="{0F8111E1-6351-CF70-0745-AB6ED7762FB7}"/>
                </a:ext>
              </a:extLst>
            </p:cNvPr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75;p39">
              <a:extLst>
                <a:ext uri="{FF2B5EF4-FFF2-40B4-BE49-F238E27FC236}">
                  <a16:creationId xmlns:a16="http://schemas.microsoft.com/office/drawing/2014/main" id="{CAA0D2FD-877E-0959-C509-0879C2BE1594}"/>
                </a:ext>
              </a:extLst>
            </p:cNvPr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76;p39">
              <a:extLst>
                <a:ext uri="{FF2B5EF4-FFF2-40B4-BE49-F238E27FC236}">
                  <a16:creationId xmlns:a16="http://schemas.microsoft.com/office/drawing/2014/main" id="{6C850740-AE79-BCF1-33DD-7C6E05BF1F9A}"/>
                </a:ext>
              </a:extLst>
            </p:cNvPr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77;p39">
              <a:extLst>
                <a:ext uri="{FF2B5EF4-FFF2-40B4-BE49-F238E27FC236}">
                  <a16:creationId xmlns:a16="http://schemas.microsoft.com/office/drawing/2014/main" id="{433E52A6-4630-2BA6-C441-9E9D44926C70}"/>
                </a:ext>
              </a:extLst>
            </p:cNvPr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578;p39">
              <a:extLst>
                <a:ext uri="{FF2B5EF4-FFF2-40B4-BE49-F238E27FC236}">
                  <a16:creationId xmlns:a16="http://schemas.microsoft.com/office/drawing/2014/main" id="{F81D5059-3A31-9DFA-31E9-522130D72C18}"/>
                </a:ext>
              </a:extLst>
            </p:cNvPr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579;p39">
              <a:extLst>
                <a:ext uri="{FF2B5EF4-FFF2-40B4-BE49-F238E27FC236}">
                  <a16:creationId xmlns:a16="http://schemas.microsoft.com/office/drawing/2014/main" id="{8FBE4414-D832-62CA-C41E-51D44CE40B43}"/>
                </a:ext>
              </a:extLst>
            </p:cNvPr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80;p39">
              <a:extLst>
                <a:ext uri="{FF2B5EF4-FFF2-40B4-BE49-F238E27FC236}">
                  <a16:creationId xmlns:a16="http://schemas.microsoft.com/office/drawing/2014/main" id="{12B3E1D4-3A6D-BAD3-F275-E6CD8D437114}"/>
                </a:ext>
              </a:extLst>
            </p:cNvPr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81;p39">
              <a:extLst>
                <a:ext uri="{FF2B5EF4-FFF2-40B4-BE49-F238E27FC236}">
                  <a16:creationId xmlns:a16="http://schemas.microsoft.com/office/drawing/2014/main" id="{F5BE54D1-9AD8-D9B2-1D25-BFA447368D18}"/>
                </a:ext>
              </a:extLst>
            </p:cNvPr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82;p39">
              <a:extLst>
                <a:ext uri="{FF2B5EF4-FFF2-40B4-BE49-F238E27FC236}">
                  <a16:creationId xmlns:a16="http://schemas.microsoft.com/office/drawing/2014/main" id="{953E792A-93F2-2592-0BED-BCBEF9EBA6B1}"/>
                </a:ext>
              </a:extLst>
            </p:cNvPr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41;p16">
            <a:extLst>
              <a:ext uri="{FF2B5EF4-FFF2-40B4-BE49-F238E27FC236}">
                <a16:creationId xmlns:a16="http://schemas.microsoft.com/office/drawing/2014/main" id="{07AB0768-2B2A-091B-3BF1-55C773B1B5CF}"/>
              </a:ext>
            </a:extLst>
          </p:cNvPr>
          <p:cNvSpPr txBox="1"/>
          <p:nvPr/>
        </p:nvSpPr>
        <p:spPr>
          <a:xfrm>
            <a:off x="4024852" y="4627056"/>
            <a:ext cx="1516380" cy="341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SECRET DATA</a:t>
            </a:r>
            <a:endParaRPr b="1" dirty="0">
              <a:solidFill>
                <a:schemeClr val="accent6">
                  <a:lumMod val="20000"/>
                  <a:lumOff val="80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7" name="Google Shape;464;p20">
            <a:extLst>
              <a:ext uri="{FF2B5EF4-FFF2-40B4-BE49-F238E27FC236}">
                <a16:creationId xmlns:a16="http://schemas.microsoft.com/office/drawing/2014/main" id="{C6484082-4A89-2714-9E8C-3D06FC523405}"/>
              </a:ext>
            </a:extLst>
          </p:cNvPr>
          <p:cNvGrpSpPr/>
          <p:nvPr/>
        </p:nvGrpSpPr>
        <p:grpSpPr>
          <a:xfrm>
            <a:off x="243861" y="1214042"/>
            <a:ext cx="426675" cy="431878"/>
            <a:chOff x="2792731" y="1613553"/>
            <a:chExt cx="335187" cy="354348"/>
          </a:xfrm>
        </p:grpSpPr>
        <p:sp>
          <p:nvSpPr>
            <p:cNvPr id="28" name="Google Shape;465;p20">
              <a:extLst>
                <a:ext uri="{FF2B5EF4-FFF2-40B4-BE49-F238E27FC236}">
                  <a16:creationId xmlns:a16="http://schemas.microsoft.com/office/drawing/2014/main" id="{F5625E60-F6AB-BB72-E2D8-B13BE2CACB3C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466;p20">
              <a:extLst>
                <a:ext uri="{FF2B5EF4-FFF2-40B4-BE49-F238E27FC236}">
                  <a16:creationId xmlns:a16="http://schemas.microsoft.com/office/drawing/2014/main" id="{1EF30E27-FAF2-07E5-46CE-CA84F5C69099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67;p20">
              <a:extLst>
                <a:ext uri="{FF2B5EF4-FFF2-40B4-BE49-F238E27FC236}">
                  <a16:creationId xmlns:a16="http://schemas.microsoft.com/office/drawing/2014/main" id="{6BE646CF-C8E5-9A74-AB24-83119BC0D610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68;p20">
              <a:extLst>
                <a:ext uri="{FF2B5EF4-FFF2-40B4-BE49-F238E27FC236}">
                  <a16:creationId xmlns:a16="http://schemas.microsoft.com/office/drawing/2014/main" id="{9D91C54C-70C7-07EE-13EE-7AA7DD329EB6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69;p20">
              <a:extLst>
                <a:ext uri="{FF2B5EF4-FFF2-40B4-BE49-F238E27FC236}">
                  <a16:creationId xmlns:a16="http://schemas.microsoft.com/office/drawing/2014/main" id="{C1EC1CE7-2ECC-5212-DF44-25AF9968C224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70;p20">
              <a:extLst>
                <a:ext uri="{FF2B5EF4-FFF2-40B4-BE49-F238E27FC236}">
                  <a16:creationId xmlns:a16="http://schemas.microsoft.com/office/drawing/2014/main" id="{14860AF1-E850-E1D8-B821-263C391EDDDF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145;p16">
            <a:extLst>
              <a:ext uri="{FF2B5EF4-FFF2-40B4-BE49-F238E27FC236}">
                <a16:creationId xmlns:a16="http://schemas.microsoft.com/office/drawing/2014/main" id="{AF377A63-A5AF-EFD9-D96B-869D650C1783}"/>
              </a:ext>
            </a:extLst>
          </p:cNvPr>
          <p:cNvSpPr txBox="1"/>
          <p:nvPr/>
        </p:nvSpPr>
        <p:spPr>
          <a:xfrm>
            <a:off x="641753" y="1213562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Strong Security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Publicly Verifiable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140249F-36A7-36D2-A3C3-CA3E87F20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010" y="2571750"/>
            <a:ext cx="714490" cy="67342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5202EB5-116F-595D-26EA-71D0D5B98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2" y="2678055"/>
            <a:ext cx="713085" cy="58264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E6E4968-2DA8-D274-1D2B-4616B0918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72" y="1951593"/>
            <a:ext cx="891150" cy="620157"/>
          </a:xfrm>
          <a:prstGeom prst="rect">
            <a:avLst/>
          </a:prstGeom>
        </p:spPr>
      </p:pic>
      <p:sp>
        <p:nvSpPr>
          <p:cNvPr id="41" name="Google Shape;145;p16">
            <a:extLst>
              <a:ext uri="{FF2B5EF4-FFF2-40B4-BE49-F238E27FC236}">
                <a16:creationId xmlns:a16="http://schemas.microsoft.com/office/drawing/2014/main" id="{C0E2B752-945A-4811-E72E-D501FEA2CA03}"/>
              </a:ext>
            </a:extLst>
          </p:cNvPr>
          <p:cNvSpPr txBox="1"/>
          <p:nvPr/>
        </p:nvSpPr>
        <p:spPr>
          <a:xfrm>
            <a:off x="763002" y="2074070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Attracts attention (Easily noticed) </a:t>
            </a:r>
          </a:p>
        </p:txBody>
      </p:sp>
      <p:grpSp>
        <p:nvGrpSpPr>
          <p:cNvPr id="42" name="Google Shape;464;p20">
            <a:extLst>
              <a:ext uri="{FF2B5EF4-FFF2-40B4-BE49-F238E27FC236}">
                <a16:creationId xmlns:a16="http://schemas.microsoft.com/office/drawing/2014/main" id="{93DDE318-05E9-E319-06BA-5B3D4B47E2D8}"/>
              </a:ext>
            </a:extLst>
          </p:cNvPr>
          <p:cNvGrpSpPr/>
          <p:nvPr/>
        </p:nvGrpSpPr>
        <p:grpSpPr>
          <a:xfrm>
            <a:off x="7037696" y="1199002"/>
            <a:ext cx="426675" cy="431878"/>
            <a:chOff x="2792731" y="1613553"/>
            <a:chExt cx="335187" cy="354348"/>
          </a:xfrm>
        </p:grpSpPr>
        <p:sp>
          <p:nvSpPr>
            <p:cNvPr id="43" name="Google Shape;465;p20">
              <a:extLst>
                <a:ext uri="{FF2B5EF4-FFF2-40B4-BE49-F238E27FC236}">
                  <a16:creationId xmlns:a16="http://schemas.microsoft.com/office/drawing/2014/main" id="{BF9756EC-B57F-3CDB-6584-95E578DC7439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66;p20">
              <a:extLst>
                <a:ext uri="{FF2B5EF4-FFF2-40B4-BE49-F238E27FC236}">
                  <a16:creationId xmlns:a16="http://schemas.microsoft.com/office/drawing/2014/main" id="{CA601146-648D-BBAF-52A4-F6E0CA7F0597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67;p20">
              <a:extLst>
                <a:ext uri="{FF2B5EF4-FFF2-40B4-BE49-F238E27FC236}">
                  <a16:creationId xmlns:a16="http://schemas.microsoft.com/office/drawing/2014/main" id="{17C26372-87D6-9599-17F5-5E2980E5BF2E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8;p20">
              <a:extLst>
                <a:ext uri="{FF2B5EF4-FFF2-40B4-BE49-F238E27FC236}">
                  <a16:creationId xmlns:a16="http://schemas.microsoft.com/office/drawing/2014/main" id="{AE8C497A-620B-5314-F53B-828B0744B949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69;p20">
              <a:extLst>
                <a:ext uri="{FF2B5EF4-FFF2-40B4-BE49-F238E27FC236}">
                  <a16:creationId xmlns:a16="http://schemas.microsoft.com/office/drawing/2014/main" id="{E3C26F3A-F334-6770-700F-00371233D6D3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70;p20">
              <a:extLst>
                <a:ext uri="{FF2B5EF4-FFF2-40B4-BE49-F238E27FC236}">
                  <a16:creationId xmlns:a16="http://schemas.microsoft.com/office/drawing/2014/main" id="{2545C443-9441-F00B-DBC1-849DB7E3192C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145;p16">
            <a:extLst>
              <a:ext uri="{FF2B5EF4-FFF2-40B4-BE49-F238E27FC236}">
                <a16:creationId xmlns:a16="http://schemas.microsoft.com/office/drawing/2014/main" id="{5D5C212C-0C01-C83F-5012-627F10A3A547}"/>
              </a:ext>
            </a:extLst>
          </p:cNvPr>
          <p:cNvSpPr txBox="1"/>
          <p:nvPr/>
        </p:nvSpPr>
        <p:spPr>
          <a:xfrm>
            <a:off x="7435587" y="1198522"/>
            <a:ext cx="1516379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Security by Obscurity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Low Suspicion</a:t>
            </a:r>
          </a:p>
        </p:txBody>
      </p:sp>
    </p:spTree>
    <p:extLst>
      <p:ext uri="{BB962C8B-B14F-4D97-AF65-F5344CB8AC3E}">
        <p14:creationId xmlns:p14="http://schemas.microsoft.com/office/powerpoint/2010/main" val="2782960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9636" y="672968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Steganography</a:t>
            </a:r>
            <a:endParaRPr dirty="0"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62852" cy="3089713"/>
            <a:chOff x="1748915" y="1463225"/>
            <a:chExt cx="5662852" cy="3089713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6"/>
              <p:cNvSpPr/>
              <p:nvPr/>
            </p:nvSpPr>
            <p:spPr>
              <a:xfrm>
                <a:off x="1748915" y="1463225"/>
                <a:ext cx="794980" cy="794980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195" extrusionOk="0">
                    <a:moveTo>
                      <a:pt x="14597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194"/>
                      <a:pt x="14597" y="29194"/>
                    </a:cubicBezTo>
                    <a:cubicBezTo>
                      <a:pt x="22658" y="29194"/>
                      <a:pt x="29194" y="22658"/>
                      <a:pt x="29194" y="14597"/>
                    </a:cubicBezTo>
                    <a:cubicBezTo>
                      <a:pt x="29194" y="6537"/>
                      <a:pt x="22658" y="0"/>
                      <a:pt x="145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45943" cy="1222598"/>
              <a:chOff x="5365824" y="1463225"/>
              <a:chExt cx="2045943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6"/>
              <p:cNvSpPr/>
              <p:nvPr/>
            </p:nvSpPr>
            <p:spPr>
              <a:xfrm>
                <a:off x="6616460" y="1463225"/>
                <a:ext cx="795307" cy="794980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195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597"/>
                    </a:cubicBezTo>
                    <a:cubicBezTo>
                      <a:pt x="1" y="22658"/>
                      <a:pt x="6537" y="29194"/>
                      <a:pt x="14598" y="29194"/>
                    </a:cubicBezTo>
                    <a:cubicBezTo>
                      <a:pt x="22658" y="29194"/>
                      <a:pt x="29207" y="22658"/>
                      <a:pt x="29207" y="14597"/>
                    </a:cubicBezTo>
                    <a:cubicBezTo>
                      <a:pt x="29207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6"/>
              <p:cNvSpPr/>
              <p:nvPr/>
            </p:nvSpPr>
            <p:spPr>
              <a:xfrm>
                <a:off x="1748915" y="3757631"/>
                <a:ext cx="794980" cy="795307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7" y="1"/>
                    </a:moveTo>
                    <a:cubicBezTo>
                      <a:pt x="6537" y="1"/>
                      <a:pt x="0" y="6537"/>
                      <a:pt x="0" y="14598"/>
                    </a:cubicBezTo>
                    <a:cubicBezTo>
                      <a:pt x="0" y="22658"/>
                      <a:pt x="6537" y="29207"/>
                      <a:pt x="14597" y="29207"/>
                    </a:cubicBezTo>
                    <a:cubicBezTo>
                      <a:pt x="22658" y="29207"/>
                      <a:pt x="29194" y="22658"/>
                      <a:pt x="29194" y="14598"/>
                    </a:cubicBezTo>
                    <a:cubicBezTo>
                      <a:pt x="29194" y="6537"/>
                      <a:pt x="22658" y="1"/>
                      <a:pt x="145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6"/>
              <p:cNvSpPr/>
              <p:nvPr/>
            </p:nvSpPr>
            <p:spPr>
              <a:xfrm>
                <a:off x="6599803" y="3757631"/>
                <a:ext cx="795307" cy="795307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8" y="1"/>
                    </a:moveTo>
                    <a:cubicBezTo>
                      <a:pt x="6537" y="1"/>
                      <a:pt x="1" y="6537"/>
                      <a:pt x="1" y="14598"/>
                    </a:cubicBezTo>
                    <a:cubicBezTo>
                      <a:pt x="1" y="22658"/>
                      <a:pt x="6537" y="29207"/>
                      <a:pt x="14598" y="29207"/>
                    </a:cubicBezTo>
                    <a:cubicBezTo>
                      <a:pt x="22658" y="29207"/>
                      <a:pt x="29207" y="22658"/>
                      <a:pt x="29207" y="14598"/>
                    </a:cubicBezTo>
                    <a:cubicBezTo>
                      <a:pt x="29207" y="6537"/>
                      <a:pt x="22658" y="1"/>
                      <a:pt x="145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16047" y="2529393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41" name="Google Shape;141;p16"/>
          <p:cNvSpPr txBox="1"/>
          <p:nvPr/>
        </p:nvSpPr>
        <p:spPr>
          <a:xfrm>
            <a:off x="55149" y="1772558"/>
            <a:ext cx="1659555" cy="15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Text steganography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6E073DF-B448-A959-AF60-2ADD8F42D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532" y="1625176"/>
            <a:ext cx="441613" cy="4560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D29D2C8-27C5-2246-8967-18A4F0BD4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079" y="3810629"/>
            <a:ext cx="658324" cy="719495"/>
          </a:xfrm>
          <a:prstGeom prst="rect">
            <a:avLst/>
          </a:prstGeom>
        </p:spPr>
      </p:pic>
      <p:sp>
        <p:nvSpPr>
          <p:cNvPr id="21" name="Google Shape;141;p16">
            <a:extLst>
              <a:ext uri="{FF2B5EF4-FFF2-40B4-BE49-F238E27FC236}">
                <a16:creationId xmlns:a16="http://schemas.microsoft.com/office/drawing/2014/main" id="{717611B0-CF66-449B-6F44-71F7380F2938}"/>
              </a:ext>
            </a:extLst>
          </p:cNvPr>
          <p:cNvSpPr txBox="1"/>
          <p:nvPr/>
        </p:nvSpPr>
        <p:spPr>
          <a:xfrm>
            <a:off x="345684" y="4045860"/>
            <a:ext cx="1659555" cy="26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Image steganography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AD09675-FB43-BE69-7E73-FE0CB87459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6183" y="1710097"/>
            <a:ext cx="301206" cy="301206"/>
          </a:xfrm>
          <a:prstGeom prst="rect">
            <a:avLst/>
          </a:prstGeom>
        </p:spPr>
      </p:pic>
      <p:sp>
        <p:nvSpPr>
          <p:cNvPr id="24" name="Google Shape;141;p16">
            <a:extLst>
              <a:ext uri="{FF2B5EF4-FFF2-40B4-BE49-F238E27FC236}">
                <a16:creationId xmlns:a16="http://schemas.microsoft.com/office/drawing/2014/main" id="{07EEE294-DF5F-D567-940C-E37FA5FAB54A}"/>
              </a:ext>
            </a:extLst>
          </p:cNvPr>
          <p:cNvSpPr txBox="1"/>
          <p:nvPr/>
        </p:nvSpPr>
        <p:spPr>
          <a:xfrm>
            <a:off x="7484445" y="1664188"/>
            <a:ext cx="1659555" cy="26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Audio steganography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5F4F566-5578-01B1-2EDD-A100F4B43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661" y="3914708"/>
            <a:ext cx="450049" cy="45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41;p16">
            <a:extLst>
              <a:ext uri="{FF2B5EF4-FFF2-40B4-BE49-F238E27FC236}">
                <a16:creationId xmlns:a16="http://schemas.microsoft.com/office/drawing/2014/main" id="{B0ED14D2-CD7C-BB2C-A48B-2B4F37F132A8}"/>
              </a:ext>
            </a:extLst>
          </p:cNvPr>
          <p:cNvSpPr txBox="1"/>
          <p:nvPr/>
        </p:nvSpPr>
        <p:spPr>
          <a:xfrm>
            <a:off x="7495376" y="4008072"/>
            <a:ext cx="1659555" cy="26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Video steganography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" name="Google Shape;1379;p26">
            <a:extLst>
              <a:ext uri="{FF2B5EF4-FFF2-40B4-BE49-F238E27FC236}">
                <a16:creationId xmlns:a16="http://schemas.microsoft.com/office/drawing/2014/main" id="{14FE622A-5AEF-3429-7CDD-017BAD25764A}"/>
              </a:ext>
            </a:extLst>
          </p:cNvPr>
          <p:cNvSpPr/>
          <p:nvPr/>
        </p:nvSpPr>
        <p:spPr>
          <a:xfrm>
            <a:off x="3572092" y="2582804"/>
            <a:ext cx="1991946" cy="103997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658;p21">
            <a:extLst>
              <a:ext uri="{FF2B5EF4-FFF2-40B4-BE49-F238E27FC236}">
                <a16:creationId xmlns:a16="http://schemas.microsoft.com/office/drawing/2014/main" id="{A84E2AA1-5380-9956-8EEF-93486BF2383E}"/>
              </a:ext>
            </a:extLst>
          </p:cNvPr>
          <p:cNvSpPr txBox="1"/>
          <p:nvPr/>
        </p:nvSpPr>
        <p:spPr>
          <a:xfrm>
            <a:off x="3869143" y="2771480"/>
            <a:ext cx="1456149" cy="67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The art and science of hiding data within seemingly harmless messages (cover objects).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0217-9020-A391-DC20-40C364DB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Video Steganography</a:t>
            </a:r>
          </a:p>
        </p:txBody>
      </p:sp>
      <p:pic>
        <p:nvPicPr>
          <p:cNvPr id="4098" name="Picture 2" descr="Aesthetic Oriental Purple GIF | GIFDB.com">
            <a:extLst>
              <a:ext uri="{FF2B5EF4-FFF2-40B4-BE49-F238E27FC236}">
                <a16:creationId xmlns:a16="http://schemas.microsoft.com/office/drawing/2014/main" id="{E1748ECC-E8B2-2D9E-A9CF-1F5DE431A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520" y="1581041"/>
            <a:ext cx="3522959" cy="198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9DF555-545C-8756-C8B6-1EDDD14B6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98" y="2014578"/>
            <a:ext cx="1275894" cy="7191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C861DC-7253-688C-3F20-591008209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98" y="2166978"/>
            <a:ext cx="1275894" cy="7191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92BDAB-2FEE-1AEA-CA26-318E41A82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98" y="2319378"/>
            <a:ext cx="1275894" cy="7191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8E2CB1-AECE-CD0C-7E25-14DD15B33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98" y="2471778"/>
            <a:ext cx="1275894" cy="719140"/>
          </a:xfrm>
          <a:prstGeom prst="rect">
            <a:avLst/>
          </a:prstGeom>
        </p:spPr>
      </p:pic>
      <p:cxnSp>
        <p:nvCxnSpPr>
          <p:cNvPr id="12" name="Google Shape;333;p18">
            <a:extLst>
              <a:ext uri="{FF2B5EF4-FFF2-40B4-BE49-F238E27FC236}">
                <a16:creationId xmlns:a16="http://schemas.microsoft.com/office/drawing/2014/main" id="{FCDD79A8-5BC6-4602-D4B5-1B234685287D}"/>
              </a:ext>
            </a:extLst>
          </p:cNvPr>
          <p:cNvCxnSpPr/>
          <p:nvPr/>
        </p:nvCxnSpPr>
        <p:spPr>
          <a:xfrm rot="10800000">
            <a:off x="1829820" y="2229418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3" name="Google Shape;273;p17">
            <a:extLst>
              <a:ext uri="{FF2B5EF4-FFF2-40B4-BE49-F238E27FC236}">
                <a16:creationId xmlns:a16="http://schemas.microsoft.com/office/drawing/2014/main" id="{9E90122F-6D45-1C09-5B57-375CAF419E67}"/>
              </a:ext>
            </a:extLst>
          </p:cNvPr>
          <p:cNvSpPr txBox="1"/>
          <p:nvPr/>
        </p:nvSpPr>
        <p:spPr>
          <a:xfrm>
            <a:off x="190598" y="1541372"/>
            <a:ext cx="1580694" cy="254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VISUAL CHANNEL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(FRAMES / IMAGES)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100" name="Picture 4" descr="kto Perioperačné obdobie rúra audio spectrum gif zobraziť polovičná džínsy">
            <a:extLst>
              <a:ext uri="{FF2B5EF4-FFF2-40B4-BE49-F238E27FC236}">
                <a16:creationId xmlns:a16="http://schemas.microsoft.com/office/drawing/2014/main" id="{F8A49F48-F2D6-C92E-C031-75FBC5502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105" y="2100983"/>
            <a:ext cx="2440297" cy="126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Google Shape;326;p18">
            <a:extLst>
              <a:ext uri="{FF2B5EF4-FFF2-40B4-BE49-F238E27FC236}">
                <a16:creationId xmlns:a16="http://schemas.microsoft.com/office/drawing/2014/main" id="{9D602C87-B2C7-9F10-00FD-F7909BC77E97}"/>
              </a:ext>
            </a:extLst>
          </p:cNvPr>
          <p:cNvCxnSpPr/>
          <p:nvPr/>
        </p:nvCxnSpPr>
        <p:spPr>
          <a:xfrm rot="10800000" flipH="1">
            <a:off x="6333479" y="2219628"/>
            <a:ext cx="980700" cy="50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" name="Google Shape;273;p17">
            <a:extLst>
              <a:ext uri="{FF2B5EF4-FFF2-40B4-BE49-F238E27FC236}">
                <a16:creationId xmlns:a16="http://schemas.microsoft.com/office/drawing/2014/main" id="{94577673-B7F3-C691-41BC-5DB68C69BCD3}"/>
              </a:ext>
            </a:extLst>
          </p:cNvPr>
          <p:cNvSpPr txBox="1"/>
          <p:nvPr/>
        </p:nvSpPr>
        <p:spPr>
          <a:xfrm>
            <a:off x="7019843" y="1760220"/>
            <a:ext cx="1580694" cy="254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AUDIO CHANNEL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(SOUND)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" name="Google Shape;3357;p37">
            <a:extLst>
              <a:ext uri="{FF2B5EF4-FFF2-40B4-BE49-F238E27FC236}">
                <a16:creationId xmlns:a16="http://schemas.microsoft.com/office/drawing/2014/main" id="{8EB1A7A3-72B5-7ED1-6231-577B675315E0}"/>
              </a:ext>
            </a:extLst>
          </p:cNvPr>
          <p:cNvGrpSpPr/>
          <p:nvPr/>
        </p:nvGrpSpPr>
        <p:grpSpPr>
          <a:xfrm>
            <a:off x="2618530" y="4210835"/>
            <a:ext cx="3894575" cy="547591"/>
            <a:chOff x="4590600" y="2297159"/>
            <a:chExt cx="3894575" cy="547591"/>
          </a:xfrm>
        </p:grpSpPr>
        <p:sp>
          <p:nvSpPr>
            <p:cNvPr id="17" name="Google Shape;3358;p37">
              <a:extLst>
                <a:ext uri="{FF2B5EF4-FFF2-40B4-BE49-F238E27FC236}">
                  <a16:creationId xmlns:a16="http://schemas.microsoft.com/office/drawing/2014/main" id="{8EEDBC10-FBA8-EFC3-6526-C74285A97B3B}"/>
                </a:ext>
              </a:extLst>
            </p:cNvPr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 cover objects in one (higher embedding capacity). Most algorithms deal only with one channel, not both of them.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8" name="Google Shape;3359;p37">
              <a:extLst>
                <a:ext uri="{FF2B5EF4-FFF2-40B4-BE49-F238E27FC236}">
                  <a16:creationId xmlns:a16="http://schemas.microsoft.com/office/drawing/2014/main" id="{5CE821E0-4014-A901-9244-B675B3062FEC}"/>
                </a:ext>
              </a:extLst>
            </p:cNvPr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5156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Image Steganography (Raster or bitmap images)</a:t>
            </a:r>
            <a:endParaRPr dirty="0"/>
          </a:p>
        </p:txBody>
      </p:sp>
      <p:sp>
        <p:nvSpPr>
          <p:cNvPr id="2" name="Google Shape;164;p17">
            <a:extLst>
              <a:ext uri="{FF2B5EF4-FFF2-40B4-BE49-F238E27FC236}">
                <a16:creationId xmlns:a16="http://schemas.microsoft.com/office/drawing/2014/main" id="{8FFB8486-A9CA-8113-452A-0F5B2005EEB7}"/>
              </a:ext>
            </a:extLst>
          </p:cNvPr>
          <p:cNvSpPr/>
          <p:nvPr/>
        </p:nvSpPr>
        <p:spPr>
          <a:xfrm>
            <a:off x="215660" y="1251518"/>
            <a:ext cx="1888800" cy="108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64;p17">
            <a:extLst>
              <a:ext uri="{FF2B5EF4-FFF2-40B4-BE49-F238E27FC236}">
                <a16:creationId xmlns:a16="http://schemas.microsoft.com/office/drawing/2014/main" id="{3AA6CE53-9E6B-5A6F-B16F-C11AAB739152}"/>
              </a:ext>
            </a:extLst>
          </p:cNvPr>
          <p:cNvSpPr/>
          <p:nvPr/>
        </p:nvSpPr>
        <p:spPr>
          <a:xfrm>
            <a:off x="215660" y="3348232"/>
            <a:ext cx="1888800" cy="108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08779C-C987-22DA-0867-830C438A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287" y="1018787"/>
            <a:ext cx="6418053" cy="15529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500AEE-4AE6-32D5-9219-C0EB1598C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0287" y="3161201"/>
            <a:ext cx="6478438" cy="1568192"/>
          </a:xfrm>
          <a:prstGeom prst="rect">
            <a:avLst/>
          </a:prstGeom>
        </p:spPr>
      </p:pic>
      <p:sp>
        <p:nvSpPr>
          <p:cNvPr id="9" name="Google Shape;273;p17">
            <a:extLst>
              <a:ext uri="{FF2B5EF4-FFF2-40B4-BE49-F238E27FC236}">
                <a16:creationId xmlns:a16="http://schemas.microsoft.com/office/drawing/2014/main" id="{99676776-C665-D5E1-F5F6-CCF44F63D00C}"/>
              </a:ext>
            </a:extLst>
          </p:cNvPr>
          <p:cNvSpPr txBox="1"/>
          <p:nvPr/>
        </p:nvSpPr>
        <p:spPr>
          <a:xfrm>
            <a:off x="245853" y="1631776"/>
            <a:ext cx="1828414" cy="32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RGB (Red, Green, Blue)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" name="Google Shape;273;p17">
            <a:extLst>
              <a:ext uri="{FF2B5EF4-FFF2-40B4-BE49-F238E27FC236}">
                <a16:creationId xmlns:a16="http://schemas.microsoft.com/office/drawing/2014/main" id="{85B44EAB-A3ED-D909-1143-8308D1B06DFD}"/>
              </a:ext>
            </a:extLst>
          </p:cNvPr>
          <p:cNvSpPr txBox="1"/>
          <p:nvPr/>
        </p:nvSpPr>
        <p:spPr>
          <a:xfrm>
            <a:off x="245853" y="3781805"/>
            <a:ext cx="1828414" cy="32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YCbCr (Luminance, Chromatic channels)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4EBA-007B-F0A3-4E23-1900D6E8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40" y="292625"/>
            <a:ext cx="8781690" cy="572700"/>
          </a:xfrm>
        </p:spPr>
        <p:txBody>
          <a:bodyPr/>
          <a:lstStyle/>
          <a:p>
            <a:r>
              <a:rPr lang="ro-RO" dirty="0"/>
              <a:t>LSB (Least Significant Bit) – Spatial Domain Method</a:t>
            </a:r>
          </a:p>
        </p:txBody>
      </p:sp>
      <p:pic>
        <p:nvPicPr>
          <p:cNvPr id="5122" name="Picture 2" descr="What Is Steganography? – article1000.com">
            <a:extLst>
              <a:ext uri="{FF2B5EF4-FFF2-40B4-BE49-F238E27FC236}">
                <a16:creationId xmlns:a16="http://schemas.microsoft.com/office/drawing/2014/main" id="{68F459BD-DDE7-4C97-BAE2-379341BB9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337" y="1193796"/>
            <a:ext cx="4357325" cy="327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oogle Shape;2201;p31">
            <a:extLst>
              <a:ext uri="{FF2B5EF4-FFF2-40B4-BE49-F238E27FC236}">
                <a16:creationId xmlns:a16="http://schemas.microsoft.com/office/drawing/2014/main" id="{2455E2EE-5C1B-1337-5BC2-38DCE0AA6FA0}"/>
              </a:ext>
            </a:extLst>
          </p:cNvPr>
          <p:cNvGrpSpPr/>
          <p:nvPr/>
        </p:nvGrpSpPr>
        <p:grpSpPr>
          <a:xfrm>
            <a:off x="107438" y="865325"/>
            <a:ext cx="2130725" cy="4229636"/>
            <a:chOff x="750565" y="1463225"/>
            <a:chExt cx="1704162" cy="3349917"/>
          </a:xfrm>
        </p:grpSpPr>
        <p:grpSp>
          <p:nvGrpSpPr>
            <p:cNvPr id="4" name="Google Shape;2202;p31">
              <a:extLst>
                <a:ext uri="{FF2B5EF4-FFF2-40B4-BE49-F238E27FC236}">
                  <a16:creationId xmlns:a16="http://schemas.microsoft.com/office/drawing/2014/main" id="{036254AA-264D-397A-3153-151D2419FF46}"/>
                </a:ext>
              </a:extLst>
            </p:cNvPr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8" name="Google Shape;2203;p31">
                <a:extLst>
                  <a:ext uri="{FF2B5EF4-FFF2-40B4-BE49-F238E27FC236}">
                    <a16:creationId xmlns:a16="http://schemas.microsoft.com/office/drawing/2014/main" id="{93BB8F98-F11A-C751-CA2F-3A3CEAFE232C}"/>
                  </a:ext>
                </a:extLst>
              </p:cNvPr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" name="Google Shape;2204;p31" hidden="1">
                <a:extLst>
                  <a:ext uri="{FF2B5EF4-FFF2-40B4-BE49-F238E27FC236}">
                    <a16:creationId xmlns:a16="http://schemas.microsoft.com/office/drawing/2014/main" id="{B4786186-1F02-9B71-07A7-ABD849C6B07D}"/>
                  </a:ext>
                </a:extLst>
              </p:cNvPr>
              <p:cNvGrpSpPr/>
              <p:nvPr/>
            </p:nvGrpSpPr>
            <p:grpSpPr>
              <a:xfrm>
                <a:off x="1303347" y="2046091"/>
                <a:ext cx="650508" cy="776912"/>
                <a:chOff x="1303347" y="2046091"/>
                <a:chExt cx="650508" cy="776912"/>
              </a:xfrm>
            </p:grpSpPr>
            <p:sp>
              <p:nvSpPr>
                <p:cNvPr id="14" name="Google Shape;2209;p31">
                  <a:extLst>
                    <a:ext uri="{FF2B5EF4-FFF2-40B4-BE49-F238E27FC236}">
                      <a16:creationId xmlns:a16="http://schemas.microsoft.com/office/drawing/2014/main" id="{CFB2D2C8-80D6-549F-A2AC-E0DE94AD8DF1}"/>
                    </a:ext>
                  </a:extLst>
                </p:cNvPr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2210;p31">
                  <a:extLst>
                    <a:ext uri="{FF2B5EF4-FFF2-40B4-BE49-F238E27FC236}">
                      <a16:creationId xmlns:a16="http://schemas.microsoft.com/office/drawing/2014/main" id="{3F2AE6D7-711B-1069-70F9-E2A479DAFE77}"/>
                    </a:ext>
                  </a:extLst>
                </p:cNvPr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2211;p31">
                  <a:extLst>
                    <a:ext uri="{FF2B5EF4-FFF2-40B4-BE49-F238E27FC236}">
                      <a16:creationId xmlns:a16="http://schemas.microsoft.com/office/drawing/2014/main" id="{AB8BB08D-A02B-28EC-1F11-25C8EB8C2147}"/>
                    </a:ext>
                  </a:extLst>
                </p:cNvPr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2212;p31">
                  <a:extLst>
                    <a:ext uri="{FF2B5EF4-FFF2-40B4-BE49-F238E27FC236}">
                      <a16:creationId xmlns:a16="http://schemas.microsoft.com/office/drawing/2014/main" id="{1B77075C-930E-9639-E863-F6BAEC096093}"/>
                    </a:ext>
                  </a:extLst>
                </p:cNvPr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2213;p31">
                  <a:extLst>
                    <a:ext uri="{FF2B5EF4-FFF2-40B4-BE49-F238E27FC236}">
                      <a16:creationId xmlns:a16="http://schemas.microsoft.com/office/drawing/2014/main" id="{AE7E2BCF-3A69-2043-2C3D-943BE5E812B7}"/>
                    </a:ext>
                  </a:extLst>
                </p:cNvPr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215;p31">
                  <a:extLst>
                    <a:ext uri="{FF2B5EF4-FFF2-40B4-BE49-F238E27FC236}">
                      <a16:creationId xmlns:a16="http://schemas.microsoft.com/office/drawing/2014/main" id="{93B1E8E8-DD12-17FE-8CF0-0243D220FACB}"/>
                    </a:ext>
                  </a:extLst>
                </p:cNvPr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216;p31">
                  <a:extLst>
                    <a:ext uri="{FF2B5EF4-FFF2-40B4-BE49-F238E27FC236}">
                      <a16:creationId xmlns:a16="http://schemas.microsoft.com/office/drawing/2014/main" id="{5E7FAA7B-9157-AD26-C9E2-CE0166A6A14C}"/>
                    </a:ext>
                  </a:extLst>
                </p:cNvPr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17;p31">
                  <a:extLst>
                    <a:ext uri="{FF2B5EF4-FFF2-40B4-BE49-F238E27FC236}">
                      <a16:creationId xmlns:a16="http://schemas.microsoft.com/office/drawing/2014/main" id="{F6AD90EF-7843-7985-BF74-AED15E9D38AA}"/>
                    </a:ext>
                  </a:extLst>
                </p:cNvPr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218;p31">
                  <a:extLst>
                    <a:ext uri="{FF2B5EF4-FFF2-40B4-BE49-F238E27FC236}">
                      <a16:creationId xmlns:a16="http://schemas.microsoft.com/office/drawing/2014/main" id="{F04F0211-D4ED-7E38-7523-D8C04B04149E}"/>
                    </a:ext>
                  </a:extLst>
                </p:cNvPr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219;p31">
                  <a:extLst>
                    <a:ext uri="{FF2B5EF4-FFF2-40B4-BE49-F238E27FC236}">
                      <a16:creationId xmlns:a16="http://schemas.microsoft.com/office/drawing/2014/main" id="{CEC7951E-4385-F856-D77B-52842409BC6E}"/>
                    </a:ext>
                  </a:extLst>
                </p:cNvPr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221;p31">
                  <a:extLst>
                    <a:ext uri="{FF2B5EF4-FFF2-40B4-BE49-F238E27FC236}">
                      <a16:creationId xmlns:a16="http://schemas.microsoft.com/office/drawing/2014/main" id="{D61B0A4A-9497-AA24-3072-41D2D5C21268}"/>
                    </a:ext>
                  </a:extLst>
                </p:cNvPr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222;p31">
                  <a:extLst>
                    <a:ext uri="{FF2B5EF4-FFF2-40B4-BE49-F238E27FC236}">
                      <a16:creationId xmlns:a16="http://schemas.microsoft.com/office/drawing/2014/main" id="{0AA12390-1D57-BEE0-7972-887A8DE43F3E}"/>
                    </a:ext>
                  </a:extLst>
                </p:cNvPr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8" name="Google Shape;2223;p31">
                  <a:extLst>
                    <a:ext uri="{FF2B5EF4-FFF2-40B4-BE49-F238E27FC236}">
                      <a16:creationId xmlns:a16="http://schemas.microsoft.com/office/drawing/2014/main" id="{D87293F1-0975-EDC2-C7D4-083CAFFC2F9F}"/>
                    </a:ext>
                  </a:extLst>
                </p:cNvPr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" name="Google Shape;2226;p31">
              <a:extLst>
                <a:ext uri="{FF2B5EF4-FFF2-40B4-BE49-F238E27FC236}">
                  <a16:creationId xmlns:a16="http://schemas.microsoft.com/office/drawing/2014/main" id="{FB30EE9E-7F8A-C9F6-331B-0CDD526ACA5F}"/>
                </a:ext>
              </a:extLst>
            </p:cNvPr>
            <p:cNvGrpSpPr/>
            <p:nvPr/>
          </p:nvGrpSpPr>
          <p:grpSpPr>
            <a:xfrm>
              <a:off x="750565" y="2344060"/>
              <a:ext cx="1704162" cy="2469082"/>
              <a:chOff x="896980" y="2344060"/>
              <a:chExt cx="1366500" cy="2469082"/>
            </a:xfrm>
          </p:grpSpPr>
          <p:sp>
            <p:nvSpPr>
              <p:cNvPr id="6" name="Google Shape;2227;p31">
                <a:extLst>
                  <a:ext uri="{FF2B5EF4-FFF2-40B4-BE49-F238E27FC236}">
                    <a16:creationId xmlns:a16="http://schemas.microsoft.com/office/drawing/2014/main" id="{47B8E037-CD86-BD56-E1DE-8D70A8A4DE9E}"/>
                  </a:ext>
                </a:extLst>
              </p:cNvPr>
              <p:cNvSpPr txBox="1"/>
              <p:nvPr/>
            </p:nvSpPr>
            <p:spPr>
              <a:xfrm>
                <a:off x="914080" y="234406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b="1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PROS</a:t>
                </a:r>
                <a:endParaRPr b="1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7" name="Google Shape;2228;p31">
                <a:extLst>
                  <a:ext uri="{FF2B5EF4-FFF2-40B4-BE49-F238E27FC236}">
                    <a16:creationId xmlns:a16="http://schemas.microsoft.com/office/drawing/2014/main" id="{C929BBED-4B04-56FC-3083-410DEBD00457}"/>
                  </a:ext>
                </a:extLst>
              </p:cNvPr>
              <p:cNvSpPr txBox="1"/>
              <p:nvPr/>
            </p:nvSpPr>
            <p:spPr>
              <a:xfrm>
                <a:off x="896980" y="2525742"/>
                <a:ext cx="1366500" cy="22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Easy to implement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latin typeface="Fira Sans"/>
                    <a:ea typeface="Fira Sans"/>
                    <a:cs typeface="Fira Sans"/>
                    <a:sym typeface="Fira Sans"/>
                  </a:rPr>
                  <a:t>Efficient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High embedding capacity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The eye is more sensitive to the luminance component, rather than the colour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latin typeface="Fira Sans"/>
                    <a:ea typeface="Fira Sans"/>
                    <a:cs typeface="Fira Sans"/>
                    <a:sym typeface="Fira Sans"/>
                  </a:rPr>
                  <a:t>Compression algorithms (JPEG) use YCbCr</a:t>
                </a:r>
                <a:endParaRPr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cxnSp>
        <p:nvCxnSpPr>
          <p:cNvPr id="31" name="Google Shape;361;p18">
            <a:extLst>
              <a:ext uri="{FF2B5EF4-FFF2-40B4-BE49-F238E27FC236}">
                <a16:creationId xmlns:a16="http://schemas.microsoft.com/office/drawing/2014/main" id="{AF2CEF26-1D32-BE35-E591-2E7600215C64}"/>
              </a:ext>
            </a:extLst>
          </p:cNvPr>
          <p:cNvCxnSpPr/>
          <p:nvPr/>
        </p:nvCxnSpPr>
        <p:spPr>
          <a:xfrm rot="10800000">
            <a:off x="1846065" y="1703620"/>
            <a:ext cx="78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BE1FD830-8E49-9570-502A-92263F8B6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39" y="883003"/>
            <a:ext cx="1106541" cy="1213782"/>
          </a:xfrm>
          <a:prstGeom prst="rect">
            <a:avLst/>
          </a:prstGeom>
        </p:spPr>
      </p:pic>
      <p:grpSp>
        <p:nvGrpSpPr>
          <p:cNvPr id="10" name="Google Shape;2275;p31">
            <a:extLst>
              <a:ext uri="{FF2B5EF4-FFF2-40B4-BE49-F238E27FC236}">
                <a16:creationId xmlns:a16="http://schemas.microsoft.com/office/drawing/2014/main" id="{FDDF6905-CBA1-D0BF-B287-E38CD57E2F2E}"/>
              </a:ext>
            </a:extLst>
          </p:cNvPr>
          <p:cNvGrpSpPr/>
          <p:nvPr/>
        </p:nvGrpSpPr>
        <p:grpSpPr>
          <a:xfrm>
            <a:off x="6905836" y="883003"/>
            <a:ext cx="2130726" cy="4196170"/>
            <a:chOff x="6694510" y="1463225"/>
            <a:chExt cx="1686467" cy="3337413"/>
          </a:xfrm>
        </p:grpSpPr>
        <p:grpSp>
          <p:nvGrpSpPr>
            <p:cNvPr id="11" name="Google Shape;2276;p31">
              <a:extLst>
                <a:ext uri="{FF2B5EF4-FFF2-40B4-BE49-F238E27FC236}">
                  <a16:creationId xmlns:a16="http://schemas.microsoft.com/office/drawing/2014/main" id="{EC4539D0-D54B-1ABA-BE12-A390A66545DD}"/>
                </a:ext>
              </a:extLst>
            </p:cNvPr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5" name="Google Shape;2277;p31">
                <a:extLst>
                  <a:ext uri="{FF2B5EF4-FFF2-40B4-BE49-F238E27FC236}">
                    <a16:creationId xmlns:a16="http://schemas.microsoft.com/office/drawing/2014/main" id="{B8F66E4C-81FC-C317-A42D-441D33E3D9F7}"/>
                  </a:ext>
                </a:extLst>
              </p:cNvPr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" name="Google Shape;2278;p31" hidden="1">
                <a:extLst>
                  <a:ext uri="{FF2B5EF4-FFF2-40B4-BE49-F238E27FC236}">
                    <a16:creationId xmlns:a16="http://schemas.microsoft.com/office/drawing/2014/main" id="{FA9491C4-7EDB-5893-8371-CF0FC5E26E21}"/>
                  </a:ext>
                </a:extLst>
              </p:cNvPr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30" name="Google Shape;2279;p31">
                  <a:extLst>
                    <a:ext uri="{FF2B5EF4-FFF2-40B4-BE49-F238E27FC236}">
                      <a16:creationId xmlns:a16="http://schemas.microsoft.com/office/drawing/2014/main" id="{9616D57F-07E2-32A1-39EC-4A666F8CA43D}"/>
                    </a:ext>
                  </a:extLst>
                </p:cNvPr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280;p31">
                  <a:extLst>
                    <a:ext uri="{FF2B5EF4-FFF2-40B4-BE49-F238E27FC236}">
                      <a16:creationId xmlns:a16="http://schemas.microsoft.com/office/drawing/2014/main" id="{2F1E3C4E-EF1C-51B6-290B-6F1B21113279}"/>
                    </a:ext>
                  </a:extLst>
                </p:cNvPr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281;p31">
                  <a:extLst>
                    <a:ext uri="{FF2B5EF4-FFF2-40B4-BE49-F238E27FC236}">
                      <a16:creationId xmlns:a16="http://schemas.microsoft.com/office/drawing/2014/main" id="{141D83C0-2B39-C81D-73B3-5917716E3032}"/>
                    </a:ext>
                  </a:extLst>
                </p:cNvPr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282;p31">
                  <a:extLst>
                    <a:ext uri="{FF2B5EF4-FFF2-40B4-BE49-F238E27FC236}">
                      <a16:creationId xmlns:a16="http://schemas.microsoft.com/office/drawing/2014/main" id="{8E77AA1B-F263-D74E-DE36-9D01A2AA711C}"/>
                    </a:ext>
                  </a:extLst>
                </p:cNvPr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2283;p31">
                  <a:extLst>
                    <a:ext uri="{FF2B5EF4-FFF2-40B4-BE49-F238E27FC236}">
                      <a16:creationId xmlns:a16="http://schemas.microsoft.com/office/drawing/2014/main" id="{060486FA-8FE4-7180-EC93-FE0CC0B2CEA2}"/>
                    </a:ext>
                  </a:extLst>
                </p:cNvPr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284;p31">
                  <a:extLst>
                    <a:ext uri="{FF2B5EF4-FFF2-40B4-BE49-F238E27FC236}">
                      <a16:creationId xmlns:a16="http://schemas.microsoft.com/office/drawing/2014/main" id="{FD02D938-1EBF-FB98-CDE4-ECFFA839731F}"/>
                    </a:ext>
                  </a:extLst>
                </p:cNvPr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285;p31">
                  <a:extLst>
                    <a:ext uri="{FF2B5EF4-FFF2-40B4-BE49-F238E27FC236}">
                      <a16:creationId xmlns:a16="http://schemas.microsoft.com/office/drawing/2014/main" id="{EA851419-6B79-FDAC-2C2C-77D6E4CE9A89}"/>
                    </a:ext>
                  </a:extLst>
                </p:cNvPr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286;p31">
                  <a:extLst>
                    <a:ext uri="{FF2B5EF4-FFF2-40B4-BE49-F238E27FC236}">
                      <a16:creationId xmlns:a16="http://schemas.microsoft.com/office/drawing/2014/main" id="{69F815C6-D799-654C-BB0E-25430287CADB}"/>
                    </a:ext>
                  </a:extLst>
                </p:cNvPr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287;p31">
                  <a:extLst>
                    <a:ext uri="{FF2B5EF4-FFF2-40B4-BE49-F238E27FC236}">
                      <a16:creationId xmlns:a16="http://schemas.microsoft.com/office/drawing/2014/main" id="{E55C10AF-7076-ADC6-2A2B-CC879E3BFD49}"/>
                    </a:ext>
                  </a:extLst>
                </p:cNvPr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288;p31">
                  <a:extLst>
                    <a:ext uri="{FF2B5EF4-FFF2-40B4-BE49-F238E27FC236}">
                      <a16:creationId xmlns:a16="http://schemas.microsoft.com/office/drawing/2014/main" id="{2A8B2264-D278-E781-0287-3191542C9786}"/>
                    </a:ext>
                  </a:extLst>
                </p:cNvPr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289;p31">
                  <a:extLst>
                    <a:ext uri="{FF2B5EF4-FFF2-40B4-BE49-F238E27FC236}">
                      <a16:creationId xmlns:a16="http://schemas.microsoft.com/office/drawing/2014/main" id="{67BA141C-823A-0B80-C51F-E600C4D494B5}"/>
                    </a:ext>
                  </a:extLst>
                </p:cNvPr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290;p31">
                  <a:extLst>
                    <a:ext uri="{FF2B5EF4-FFF2-40B4-BE49-F238E27FC236}">
                      <a16:creationId xmlns:a16="http://schemas.microsoft.com/office/drawing/2014/main" id="{90F91B4F-9388-F1BC-E1AA-63551EADD90F}"/>
                    </a:ext>
                  </a:extLst>
                </p:cNvPr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291;p31">
                  <a:extLst>
                    <a:ext uri="{FF2B5EF4-FFF2-40B4-BE49-F238E27FC236}">
                      <a16:creationId xmlns:a16="http://schemas.microsoft.com/office/drawing/2014/main" id="{5EAEAFAD-4A09-6E9B-70A8-E281B24876F1}"/>
                    </a:ext>
                  </a:extLst>
                </p:cNvPr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292;p31">
                  <a:extLst>
                    <a:ext uri="{FF2B5EF4-FFF2-40B4-BE49-F238E27FC236}">
                      <a16:creationId xmlns:a16="http://schemas.microsoft.com/office/drawing/2014/main" id="{643146DA-9B9A-7D91-63C8-5D6DC5C4F6F0}"/>
                    </a:ext>
                  </a:extLst>
                </p:cNvPr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293;p31">
                  <a:extLst>
                    <a:ext uri="{FF2B5EF4-FFF2-40B4-BE49-F238E27FC236}">
                      <a16:creationId xmlns:a16="http://schemas.microsoft.com/office/drawing/2014/main" id="{53020B14-099D-3CE1-9347-5C83029B5DD4}"/>
                    </a:ext>
                  </a:extLst>
                </p:cNvPr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294;p31">
                  <a:extLst>
                    <a:ext uri="{FF2B5EF4-FFF2-40B4-BE49-F238E27FC236}">
                      <a16:creationId xmlns:a16="http://schemas.microsoft.com/office/drawing/2014/main" id="{F273D499-4113-A0C3-97E2-763DE8E49D54}"/>
                    </a:ext>
                  </a:extLst>
                </p:cNvPr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295;p31">
                  <a:extLst>
                    <a:ext uri="{FF2B5EF4-FFF2-40B4-BE49-F238E27FC236}">
                      <a16:creationId xmlns:a16="http://schemas.microsoft.com/office/drawing/2014/main" id="{DD8BEDA8-E1FF-F9E7-F66A-E40302C6FEFD}"/>
                    </a:ext>
                  </a:extLst>
                </p:cNvPr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" name="Google Shape;2296;p31">
              <a:extLst>
                <a:ext uri="{FF2B5EF4-FFF2-40B4-BE49-F238E27FC236}">
                  <a16:creationId xmlns:a16="http://schemas.microsoft.com/office/drawing/2014/main" id="{99FBB6DC-A8FB-FC99-AB94-DB355CEFD570}"/>
                </a:ext>
              </a:extLst>
            </p:cNvPr>
            <p:cNvGrpSpPr/>
            <p:nvPr/>
          </p:nvGrpSpPr>
          <p:grpSpPr>
            <a:xfrm>
              <a:off x="6694600" y="2500953"/>
              <a:ext cx="1686000" cy="2299685"/>
              <a:chOff x="6694600" y="2500953"/>
              <a:chExt cx="1686000" cy="2299685"/>
            </a:xfrm>
          </p:grpSpPr>
          <p:sp>
            <p:nvSpPr>
              <p:cNvPr id="13" name="Google Shape;2297;p31">
                <a:extLst>
                  <a:ext uri="{FF2B5EF4-FFF2-40B4-BE49-F238E27FC236}">
                    <a16:creationId xmlns:a16="http://schemas.microsoft.com/office/drawing/2014/main" id="{D2712EF7-8A12-5760-643F-FDF31A4F8682}"/>
                  </a:ext>
                </a:extLst>
              </p:cNvPr>
              <p:cNvSpPr txBox="1"/>
              <p:nvPr/>
            </p:nvSpPr>
            <p:spPr>
              <a:xfrm>
                <a:off x="6882679" y="2500953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b="1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CONS</a:t>
                </a:r>
                <a:endParaRPr b="1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" name="Google Shape;2298;p31">
                <a:extLst>
                  <a:ext uri="{FF2B5EF4-FFF2-40B4-BE49-F238E27FC236}">
                    <a16:creationId xmlns:a16="http://schemas.microsoft.com/office/drawing/2014/main" id="{92ADA825-3ED1-1EB8-D62D-2395F03FED19}"/>
                  </a:ext>
                </a:extLst>
              </p:cNvPr>
              <p:cNvSpPr txBox="1"/>
              <p:nvPr/>
            </p:nvSpPr>
            <p:spPr>
              <a:xfrm flipH="1">
                <a:off x="6694600" y="2753628"/>
                <a:ext cx="1686000" cy="20470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Cover object cannot be altered (compressed, cropped, resized)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latin typeface="Fira Sans"/>
                    <a:ea typeface="Fira Sans"/>
                    <a:cs typeface="Fira Sans"/>
                    <a:sym typeface="Fira Sans"/>
                  </a:rPr>
                  <a:t>Does not withstand attacks (statistical or structural)</a:t>
                </a:r>
              </a:p>
              <a:p>
                <a:pPr marL="171450" lvl="0" indent="-171450" algn="ctr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ro-RO" sz="1200" dirty="0">
                    <a:latin typeface="Fira Sans"/>
                    <a:ea typeface="Fira Sans"/>
                    <a:cs typeface="Fira Sans"/>
                    <a:sym typeface="Fira Sans"/>
                  </a:rPr>
                  <a:t>Improvements are required</a:t>
                </a:r>
                <a:endParaRPr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FF34475C-67FB-09ED-8E03-6F03C9BA6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632" y="903741"/>
            <a:ext cx="1187511" cy="1416123"/>
          </a:xfrm>
          <a:prstGeom prst="rect">
            <a:avLst/>
          </a:prstGeom>
        </p:spPr>
      </p:pic>
      <p:cxnSp>
        <p:nvCxnSpPr>
          <p:cNvPr id="51" name="Google Shape;355;p18">
            <a:extLst>
              <a:ext uri="{FF2B5EF4-FFF2-40B4-BE49-F238E27FC236}">
                <a16:creationId xmlns:a16="http://schemas.microsoft.com/office/drawing/2014/main" id="{A6523051-24AE-63C7-0F71-31A57464CA9B}"/>
              </a:ext>
            </a:extLst>
          </p:cNvPr>
          <p:cNvCxnSpPr/>
          <p:nvPr/>
        </p:nvCxnSpPr>
        <p:spPr>
          <a:xfrm>
            <a:off x="6464249" y="1734100"/>
            <a:ext cx="78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09396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BIGGER SIZE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Greater capacity for embedding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143624" y="3784269"/>
            <a:ext cx="1544739" cy="1027970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EASILY CORRUPTED</a:t>
              </a: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Audio can be easily tampered and data can be lost.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199" y="6480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Audio Steganography </a:t>
            </a:r>
            <a:br>
              <a:rPr lang="ro-RO" dirty="0"/>
            </a:br>
            <a:r>
              <a:rPr lang="ro-RO" dirty="0"/>
              <a:t>PROs and CONs over Image Steganography</a:t>
            </a:r>
            <a:endParaRPr dirty="0"/>
          </a:p>
        </p:txBody>
      </p: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361121" y="1335038"/>
            <a:ext cx="1424258" cy="687306"/>
            <a:chOff x="358558" y="1296675"/>
            <a:chExt cx="1424258" cy="687306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MORE COMPLEX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358558" y="1541781"/>
              <a:ext cx="1424258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Algorithms are more robust (difficulty for attackers)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392360" y="1348536"/>
            <a:ext cx="1336154" cy="652760"/>
            <a:chOff x="7446822" y="1310173"/>
            <a:chExt cx="1336154" cy="652760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46822" y="1310173"/>
              <a:ext cx="1336154" cy="186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MORE DIFFICULT 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Algorithms are difficult to implement.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SAFER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Fewer steganalysis methods for audio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94430" y="2494533"/>
            <a:ext cx="1296003" cy="914156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EAR IS MORE SENSITIVE 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Even small data can be noticed in an audio.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1026" name="Picture 2" descr="Purple Musical Background - Stock Motion Graphics | Motion Array">
            <a:extLst>
              <a:ext uri="{FF2B5EF4-FFF2-40B4-BE49-F238E27FC236}">
                <a16:creationId xmlns:a16="http://schemas.microsoft.com/office/drawing/2014/main" id="{BF628EDB-1178-C935-1D95-F3FD4C6BD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5" y="1979541"/>
            <a:ext cx="3143249" cy="176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DCT &amp; DWT – Transform Domain Methods</a:t>
            </a:r>
            <a:endParaRPr dirty="0"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 hidden="1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DWT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Breaks audio in low and high frequencies.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94" name="Google Shape;394;p19"/>
          <p:cNvSpPr txBox="1"/>
          <p:nvPr/>
        </p:nvSpPr>
        <p:spPr>
          <a:xfrm>
            <a:off x="6199423" y="3510648"/>
            <a:ext cx="1483007" cy="744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Less noise, very robust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Better than DCT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DCT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Transform audio as result of cosine functions.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426" name="Google Shape;426;p19"/>
          <p:cNvSpPr txBox="1"/>
          <p:nvPr/>
        </p:nvSpPr>
        <p:spPr>
          <a:xfrm>
            <a:off x="1505963" y="3246439"/>
            <a:ext cx="1233600" cy="1369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Secure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Somewhat resistent to lossy compression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8A649A1-6BE5-B228-79C4-219AC6053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433" y="1773227"/>
            <a:ext cx="587090" cy="426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697</Words>
  <Application>Microsoft Office PowerPoint</Application>
  <PresentationFormat>On-screen Show (16:9)</PresentationFormat>
  <Paragraphs>124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Cambria Math</vt:lpstr>
      <vt:lpstr>Fira Sans</vt:lpstr>
      <vt:lpstr>Fira Sans Black</vt:lpstr>
      <vt:lpstr>Arial</vt:lpstr>
      <vt:lpstr>Cybersecurity Infographics by Slidesgo</vt:lpstr>
      <vt:lpstr>Video Steganography</vt:lpstr>
      <vt:lpstr>Contents</vt:lpstr>
      <vt:lpstr>Motivation</vt:lpstr>
      <vt:lpstr>Steganography</vt:lpstr>
      <vt:lpstr>Video Steganography</vt:lpstr>
      <vt:lpstr>Image Steganography (Raster or bitmap images)</vt:lpstr>
      <vt:lpstr>LSB (Least Significant Bit) – Spatial Domain Method</vt:lpstr>
      <vt:lpstr>Audio Steganography  PROs and CONs over Image Steganography</vt:lpstr>
      <vt:lpstr>DCT &amp; DWT – Transform Domain Methods</vt:lpstr>
      <vt:lpstr>Hamming Code (4, 7)</vt:lpstr>
      <vt:lpstr>Hamming Code (4, 7)</vt:lpstr>
      <vt:lpstr>Proposed Algorithm – Visual Channel</vt:lpstr>
      <vt:lpstr>Proposed Algorithm – Audio Channel</vt:lpstr>
      <vt:lpstr>Performance</vt:lpstr>
      <vt:lpstr>Selective Bibliography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Steganography</dc:title>
  <cp:lastModifiedBy>L. D.</cp:lastModifiedBy>
  <cp:revision>22</cp:revision>
  <dcterms:modified xsi:type="dcterms:W3CDTF">2023-07-11T02:05:46Z</dcterms:modified>
</cp:coreProperties>
</file>